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0" r:id="rId1"/>
  </p:sldMasterIdLst>
  <p:sldIdLst>
    <p:sldId id="257" r:id="rId2"/>
    <p:sldId id="258" r:id="rId3"/>
    <p:sldId id="259" r:id="rId4"/>
    <p:sldId id="263" r:id="rId5"/>
    <p:sldId id="261" r:id="rId6"/>
    <p:sldId id="264" r:id="rId7"/>
    <p:sldId id="260" r:id="rId8"/>
    <p:sldId id="266" r:id="rId9"/>
    <p:sldId id="262" r:id="rId10"/>
    <p:sldId id="268" r:id="rId11"/>
    <p:sldId id="292" r:id="rId12"/>
    <p:sldId id="297" r:id="rId13"/>
    <p:sldId id="294" r:id="rId14"/>
    <p:sldId id="273" r:id="rId15"/>
    <p:sldId id="299" r:id="rId16"/>
    <p:sldId id="300" r:id="rId17"/>
    <p:sldId id="291" r:id="rId18"/>
    <p:sldId id="301" r:id="rId19"/>
    <p:sldId id="302" r:id="rId20"/>
    <p:sldId id="285" r:id="rId21"/>
    <p:sldId id="279" r:id="rId22"/>
    <p:sldId id="280" r:id="rId23"/>
    <p:sldId id="286" r:id="rId24"/>
    <p:sldId id="281" r:id="rId25"/>
    <p:sldId id="282" r:id="rId26"/>
    <p:sldId id="288" r:id="rId27"/>
    <p:sldId id="284" r:id="rId28"/>
    <p:sldId id="283" r:id="rId29"/>
    <p:sldId id="289" r:id="rId30"/>
    <p:sldId id="290" r:id="rId31"/>
    <p:sldId id="271" r:id="rId32"/>
    <p:sldId id="274" r:id="rId33"/>
    <p:sldId id="275" r:id="rId34"/>
    <p:sldId id="276" r:id="rId35"/>
    <p:sldId id="277" r:id="rId36"/>
    <p:sldId id="296" r:id="rId37"/>
    <p:sldId id="298" r:id="rId38"/>
    <p:sldId id="267" r:id="rId39"/>
    <p:sldId id="293"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6327"/>
  </p:normalViewPr>
  <p:slideViewPr>
    <p:cSldViewPr snapToGrid="0" snapToObjects="1">
      <p:cViewPr varScale="1">
        <p:scale>
          <a:sx n="128" d="100"/>
          <a:sy n="128" d="100"/>
        </p:scale>
        <p:origin x="48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4/25/21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942379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4/25/21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89032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4/25/21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956622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4/25/21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165632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4/25/21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6141589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4/25/21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1559606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4/25/21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375110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4/25/21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331277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4/25/21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395910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4/25/21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62766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4/25/21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207604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AC24A9-CCB6-4F8D-B8DB-C2F3692CFA5A}" type="datetimeFigureOut">
              <a:rPr lang="en-US" smtClean="0"/>
              <a:t>4/25/21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661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AC24A9-CCB6-4F8D-B8DB-C2F3692CFA5A}" type="datetimeFigureOut">
              <a:rPr lang="en-US" smtClean="0"/>
              <a:t>4/25/21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779815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AC24A9-CCB6-4F8D-B8DB-C2F3692CFA5A}" type="datetimeFigureOut">
              <a:rPr lang="en-US" smtClean="0"/>
              <a:t>4/25/21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96929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AC24A9-CCB6-4F8D-B8DB-C2F3692CFA5A}" type="datetimeFigureOut">
              <a:rPr lang="en-US" smtClean="0"/>
              <a:t>4/25/21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1663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4/25/21</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43878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02AC24A9-CCB6-4F8D-B8DB-C2F3692CFA5A}" type="datetimeFigureOut">
              <a:rPr lang="en-US" smtClean="0"/>
              <a:t>4/25/21</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20869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02AC24A9-CCB6-4F8D-B8DB-C2F3692CFA5A}" type="datetimeFigureOut">
              <a:rPr lang="en-US" smtClean="0"/>
              <a:t>4/25/21</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2334219732"/>
      </p:ext>
    </p:extLst>
  </p:cSld>
  <p:clrMap bg1="dk1" tx1="lt1" bg2="dk2" tx2="lt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 id="2147483815" r:id="rId15"/>
    <p:sldLayoutId id="2147483816" r:id="rId16"/>
    <p:sldLayoutId id="2147483817"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8.tiff"/><Relationship Id="rId3" Type="http://schemas.openxmlformats.org/officeDocument/2006/relationships/image" Target="../media/image29.png"/><Relationship Id="rId7" Type="http://schemas.openxmlformats.org/officeDocument/2006/relationships/image" Target="../media/image27.tiff"/><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26.tiff"/><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0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3.tiff"/><Relationship Id="rId4" Type="http://schemas.openxmlformats.org/officeDocument/2006/relationships/image" Target="../media/image42.tiff"/></Relationships>
</file>

<file path=ppt/slides/_rels/slide26.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jpeg"/></Relationships>
</file>

<file path=ppt/slides/_rels/slide31.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4.tiff"/><Relationship Id="rId5" Type="http://schemas.openxmlformats.org/officeDocument/2006/relationships/image" Target="../media/image53.tiff"/><Relationship Id="rId4" Type="http://schemas.openxmlformats.org/officeDocument/2006/relationships/image" Target="../media/image52.tiff"/></Relationships>
</file>

<file path=ppt/slides/_rels/slide32.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6.tiff"/></Relationships>
</file>

<file path=ppt/slides/_rels/slide33.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8.tiff"/></Relationships>
</file>

<file path=ppt/slides/_rels/slide34.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image" Target="../media/image60.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5.tiff"/><Relationship Id="rId2"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14.tiff"/><Relationship Id="rId5" Type="http://schemas.openxmlformats.org/officeDocument/2006/relationships/image" Target="../media/image13.tiff"/><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 Id="rId4" Type="http://schemas.openxmlformats.org/officeDocument/2006/relationships/image" Target="../media/image18.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像" descr="图像">
            <a:extLst>
              <a:ext uri="{FF2B5EF4-FFF2-40B4-BE49-F238E27FC236}">
                <a16:creationId xmlns:a16="http://schemas.microsoft.com/office/drawing/2014/main" id="{F6CFAFF0-42E9-B648-A2EA-4B030F165E46}"/>
              </a:ext>
            </a:extLst>
          </p:cNvPr>
          <p:cNvPicPr>
            <a:picLocks noChangeAspect="1"/>
          </p:cNvPicPr>
          <p:nvPr/>
        </p:nvPicPr>
        <p:blipFill rotWithShape="1">
          <a:blip r:embed="rId2"/>
          <a:srcRect l="7203" r="8741"/>
          <a:stretch/>
        </p:blipFill>
        <p:spPr>
          <a:xfrm>
            <a:off x="3523488" y="10"/>
            <a:ext cx="8668512" cy="6857990"/>
          </a:xfrm>
          <a:prstGeom prst="rect">
            <a:avLst/>
          </a:prstGeom>
        </p:spPr>
      </p:pic>
      <p:sp>
        <p:nvSpPr>
          <p:cNvPr id="2" name="Title 1">
            <a:extLst>
              <a:ext uri="{FF2B5EF4-FFF2-40B4-BE49-F238E27FC236}">
                <a16:creationId xmlns:a16="http://schemas.microsoft.com/office/drawing/2014/main" id="{17280DFC-B527-754A-8117-9470B61DCDCA}"/>
              </a:ext>
            </a:extLst>
          </p:cNvPr>
          <p:cNvSpPr>
            <a:spLocks noGrp="1"/>
          </p:cNvSpPr>
          <p:nvPr>
            <p:ph type="ctrTitle"/>
          </p:nvPr>
        </p:nvSpPr>
        <p:spPr>
          <a:xfrm>
            <a:off x="366770" y="1663331"/>
            <a:ext cx="2821273" cy="3204134"/>
          </a:xfrm>
        </p:spPr>
        <p:txBody>
          <a:bodyPr anchor="b">
            <a:normAutofit/>
          </a:bodyPr>
          <a:lstStyle/>
          <a:p>
            <a:r>
              <a:rPr lang="en-US" sz="3400" dirty="0" err="1">
                <a:latin typeface="KaiTi" panose="02010609060101010101" pitchFamily="49" charset="-122"/>
                <a:ea typeface="KaiTi" panose="02010609060101010101" pitchFamily="49" charset="-122"/>
              </a:rPr>
              <a:t>人工智能核心能力培养</a:t>
            </a:r>
            <a:r>
              <a:rPr lang="zh-CN" altLang="en-US" sz="3400" dirty="0"/>
              <a:t> </a:t>
            </a:r>
            <a:r>
              <a:rPr lang="en-US" altLang="zh-CN" sz="3400" dirty="0">
                <a:latin typeface="Microsoft YaHei Light" panose="020B0502040204020203" pitchFamily="34" charset="-122"/>
                <a:ea typeface="Microsoft YaHei Light" panose="020B0502040204020203" pitchFamily="34" charset="-122"/>
              </a:rPr>
              <a:t>—</a:t>
            </a:r>
            <a:r>
              <a:rPr lang="zh-CN" altLang="en-US" sz="3400" dirty="0">
                <a:latin typeface="Microsoft YaHei Light" panose="020B0502040204020203" pitchFamily="34" charset="-122"/>
                <a:ea typeface="Microsoft YaHei Light" panose="020B0502040204020203" pitchFamily="34" charset="-122"/>
              </a:rPr>
              <a:t> </a:t>
            </a:r>
            <a:r>
              <a:rPr lang="en-US" altLang="zh-CN" sz="3400" dirty="0">
                <a:latin typeface="Microsoft YaHei Light" panose="020B0502040204020203" pitchFamily="34" charset="-122"/>
                <a:ea typeface="Microsoft YaHei Light" panose="020B0502040204020203" pitchFamily="34" charset="-122"/>
              </a:rPr>
              <a:t>Lecture</a:t>
            </a:r>
            <a:r>
              <a:rPr lang="zh-CN" altLang="en-US" sz="3400" dirty="0">
                <a:latin typeface="Microsoft YaHei Light" panose="020B0502040204020203" pitchFamily="34" charset="-122"/>
                <a:ea typeface="Microsoft YaHei Light" panose="020B0502040204020203" pitchFamily="34" charset="-122"/>
              </a:rPr>
              <a:t> </a:t>
            </a:r>
            <a:r>
              <a:rPr lang="en-US" altLang="zh-CN" sz="3400" dirty="0">
                <a:latin typeface="Microsoft YaHei Light" panose="020B0502040204020203" pitchFamily="34" charset="-122"/>
                <a:ea typeface="Microsoft YaHei Light" panose="020B0502040204020203" pitchFamily="34" charset="-122"/>
              </a:rPr>
              <a:t>03</a:t>
            </a:r>
            <a:br>
              <a:rPr lang="en-US" altLang="zh-CN" sz="3400" dirty="0">
                <a:latin typeface="Microsoft YaHei Light" panose="020B0502040204020203" pitchFamily="34" charset="-122"/>
                <a:ea typeface="Microsoft YaHei Light" panose="020B0502040204020203" pitchFamily="34" charset="-122"/>
              </a:rPr>
            </a:br>
            <a:br>
              <a:rPr lang="en-US" sz="3400" dirty="0">
                <a:latin typeface="Microsoft YaHei Light" panose="020B0502040204020203" pitchFamily="34" charset="-122"/>
                <a:ea typeface="Microsoft YaHei Light" panose="020B0502040204020203" pitchFamily="34" charset="-122"/>
              </a:rPr>
            </a:br>
            <a:r>
              <a:rPr lang="en-US" altLang="zh-CN" sz="1600" dirty="0">
                <a:latin typeface="+mn-lt"/>
                <a:ea typeface="KaiTi" panose="02010609060101010101" pitchFamily="49" charset="-122"/>
              </a:rPr>
              <a:t>The</a:t>
            </a:r>
            <a:r>
              <a:rPr lang="zh-CN" altLang="en-US" sz="1600" dirty="0">
                <a:latin typeface="+mn-lt"/>
                <a:ea typeface="KaiTi" panose="02010609060101010101" pitchFamily="49" charset="-122"/>
              </a:rPr>
              <a:t> </a:t>
            </a:r>
            <a:r>
              <a:rPr lang="en-US" altLang="zh-CN" sz="1600" dirty="0">
                <a:latin typeface="+mn-lt"/>
                <a:ea typeface="KaiTi" panose="02010609060101010101" pitchFamily="49" charset="-122"/>
              </a:rPr>
              <a:t>Kernel</a:t>
            </a:r>
            <a:r>
              <a:rPr lang="zh-CN" altLang="en-US" sz="1600" dirty="0">
                <a:latin typeface="+mn-lt"/>
                <a:ea typeface="KaiTi" panose="02010609060101010101" pitchFamily="49" charset="-122"/>
              </a:rPr>
              <a:t> </a:t>
            </a:r>
            <a:r>
              <a:rPr lang="en-US" altLang="zh-CN" sz="1600" dirty="0">
                <a:latin typeface="+mn-lt"/>
                <a:ea typeface="KaiTi" panose="02010609060101010101" pitchFamily="49" charset="-122"/>
              </a:rPr>
              <a:t>Ability</a:t>
            </a:r>
            <a:r>
              <a:rPr lang="zh-CN" altLang="en-US" sz="1600" dirty="0">
                <a:latin typeface="+mn-lt"/>
                <a:ea typeface="KaiTi" panose="02010609060101010101" pitchFamily="49" charset="-122"/>
              </a:rPr>
              <a:t> </a:t>
            </a:r>
            <a:r>
              <a:rPr lang="en-US" altLang="zh-CN" sz="1600" dirty="0">
                <a:latin typeface="+mn-lt"/>
                <a:ea typeface="KaiTi" panose="02010609060101010101" pitchFamily="49" charset="-122"/>
              </a:rPr>
              <a:t>For</a:t>
            </a:r>
            <a:r>
              <a:rPr lang="zh-CN" altLang="en-US" sz="1600" dirty="0">
                <a:latin typeface="+mn-lt"/>
                <a:ea typeface="KaiTi" panose="02010609060101010101" pitchFamily="49" charset="-122"/>
              </a:rPr>
              <a:t> </a:t>
            </a:r>
            <a:r>
              <a:rPr lang="en-US" altLang="zh-CN" sz="1600" dirty="0">
                <a:latin typeface="+mn-lt"/>
                <a:ea typeface="KaiTi" panose="02010609060101010101" pitchFamily="49" charset="-122"/>
              </a:rPr>
              <a:t>Artificial</a:t>
            </a:r>
            <a:r>
              <a:rPr lang="zh-CN" altLang="en-US" sz="1600" dirty="0">
                <a:latin typeface="+mn-lt"/>
                <a:ea typeface="KaiTi" panose="02010609060101010101" pitchFamily="49" charset="-122"/>
              </a:rPr>
              <a:t> </a:t>
            </a:r>
            <a:r>
              <a:rPr lang="en-US" altLang="zh-CN" sz="1600" dirty="0">
                <a:latin typeface="+mn-lt"/>
                <a:ea typeface="KaiTi" panose="02010609060101010101" pitchFamily="49" charset="-122"/>
              </a:rPr>
              <a:t>Intelligence</a:t>
            </a:r>
            <a:r>
              <a:rPr lang="zh-CN" altLang="en-US" sz="1600" dirty="0">
                <a:latin typeface="+mn-lt"/>
                <a:ea typeface="KaiTi" panose="02010609060101010101" pitchFamily="49" charset="-122"/>
              </a:rPr>
              <a:t> </a:t>
            </a:r>
            <a:endParaRPr lang="en-CN" sz="3400" dirty="0">
              <a:latin typeface="+mn-lt"/>
              <a:ea typeface="KaiTi" panose="02010609060101010101" pitchFamily="49" charset="-122"/>
            </a:endParaRPr>
          </a:p>
        </p:txBody>
      </p:sp>
      <p:sp>
        <p:nvSpPr>
          <p:cNvPr id="3" name="Subtitle 2">
            <a:extLst>
              <a:ext uri="{FF2B5EF4-FFF2-40B4-BE49-F238E27FC236}">
                <a16:creationId xmlns:a16="http://schemas.microsoft.com/office/drawing/2014/main" id="{9D19CC92-1B64-AA46-9FE1-CC6BBC70AF72}"/>
              </a:ext>
            </a:extLst>
          </p:cNvPr>
          <p:cNvSpPr>
            <a:spLocks noGrp="1"/>
          </p:cNvSpPr>
          <p:nvPr>
            <p:ph type="subTitle" idx="1"/>
          </p:nvPr>
        </p:nvSpPr>
        <p:spPr>
          <a:xfrm>
            <a:off x="465623" y="4971776"/>
            <a:ext cx="2575751" cy="1208141"/>
          </a:xfrm>
        </p:spPr>
        <p:txBody>
          <a:bodyPr>
            <a:normAutofit/>
          </a:bodyPr>
          <a:lstStyle/>
          <a:p>
            <a:endParaRPr lang="en-CN" sz="2000" dirty="0"/>
          </a:p>
          <a:p>
            <a:r>
              <a:rPr lang="en-US" sz="2000" dirty="0" err="1"/>
              <a:t>高民权</a:t>
            </a:r>
            <a:endParaRPr lang="en-CN" sz="2000" dirty="0"/>
          </a:p>
        </p:txBody>
      </p:sp>
    </p:spTree>
    <p:extLst>
      <p:ext uri="{BB962C8B-B14F-4D97-AF65-F5344CB8AC3E}">
        <p14:creationId xmlns:p14="http://schemas.microsoft.com/office/powerpoint/2010/main" val="86526757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8B6FE-476A-934D-B31F-985CFB22AAF1}"/>
              </a:ext>
            </a:extLst>
          </p:cNvPr>
          <p:cNvSpPr>
            <a:spLocks noGrp="1"/>
          </p:cNvSpPr>
          <p:nvPr>
            <p:ph type="title"/>
          </p:nvPr>
        </p:nvSpPr>
        <p:spPr>
          <a:xfrm>
            <a:off x="1751012" y="3883741"/>
            <a:ext cx="8676222" cy="1335959"/>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Log</a:t>
            </a:r>
            <a:r>
              <a:rPr lang="en-US" altLang="zh-CN" sz="4800">
                <a:effectLst>
                  <a:glow rad="38100">
                    <a:schemeClr val="bg1">
                      <a:lumMod val="65000"/>
                      <a:lumOff val="35000"/>
                      <a:alpha val="50000"/>
                    </a:schemeClr>
                  </a:glow>
                  <a:outerShdw blurRad="28575" dist="31750" dir="13200000" algn="tl" rotWithShape="0">
                    <a:srgbClr val="000000">
                      <a:alpha val="25000"/>
                    </a:srgbClr>
                  </a:outerShdw>
                </a:effectLst>
              </a:rPr>
              <a:t>stic regression</a:t>
            </a:r>
            <a:endParaRPr lang="en-US" sz="480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1026" name="Picture 2" descr="Image for post">
            <a:extLst>
              <a:ext uri="{FF2B5EF4-FFF2-40B4-BE49-F238E27FC236}">
                <a16:creationId xmlns:a16="http://schemas.microsoft.com/office/drawing/2014/main" id="{0F5DADF2-238D-D746-AEAB-B0B8BE2A8B5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3112945" y="824487"/>
            <a:ext cx="5966110" cy="2983054"/>
          </a:xfrm>
          <a:prstGeom prst="roundRect">
            <a:avLst>
              <a:gd name="adj" fmla="val 4380"/>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4183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5D95BD54-F286-4E8B-83F3-AD3CEDE60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Top Corners Rounded 140">
            <a:extLst>
              <a:ext uri="{FF2B5EF4-FFF2-40B4-BE49-F238E27FC236}">
                <a16:creationId xmlns:a16="http://schemas.microsoft.com/office/drawing/2014/main" id="{D8D649DB-17F9-4958-8926-B52D071449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4314" y="195830"/>
            <a:ext cx="2932144" cy="3860771"/>
          </a:xfrm>
          <a:prstGeom prst="round2SameRect">
            <a:avLst>
              <a:gd name="adj1" fmla="val 4735"/>
              <a:gd name="adj2" fmla="val 0"/>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3BDA523F-C72D-4DF6-9186-780BF9A35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6449" y="819392"/>
            <a:ext cx="3547872" cy="262432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Image for post">
            <a:extLst>
              <a:ext uri="{FF2B5EF4-FFF2-40B4-BE49-F238E27FC236}">
                <a16:creationId xmlns:a16="http://schemas.microsoft.com/office/drawing/2014/main" id="{7C49C979-593F-C64B-9B4D-6F1FB9411E8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1733" y="1773001"/>
            <a:ext cx="3217305" cy="717110"/>
          </a:xfrm>
          <a:prstGeom prst="rect">
            <a:avLst/>
          </a:prstGeom>
          <a:noFill/>
          <a:extLst>
            <a:ext uri="{909E8E84-426E-40DD-AFC4-6F175D3DCCD1}">
              <a14:hiddenFill xmlns:a14="http://schemas.microsoft.com/office/drawing/2010/main">
                <a:solidFill>
                  <a:srgbClr val="FFFFFF"/>
                </a:solidFill>
              </a14:hiddenFill>
            </a:ext>
          </a:extLst>
        </p:spPr>
      </p:pic>
      <p:sp>
        <p:nvSpPr>
          <p:cNvPr id="145" name="Rectangle: Top Corners Rounded 144">
            <a:extLst>
              <a:ext uri="{FF2B5EF4-FFF2-40B4-BE49-F238E27FC236}">
                <a16:creationId xmlns:a16="http://schemas.microsoft.com/office/drawing/2014/main" id="{312F42C6-F70B-4C5B-9183-BE5A0F28E0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157157" y="-1"/>
            <a:ext cx="4332545" cy="3130998"/>
          </a:xfrm>
          <a:prstGeom prst="round2SameRect">
            <a:avLst>
              <a:gd name="adj1" fmla="val 3211"/>
              <a:gd name="adj2" fmla="val 0"/>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5E789EDE-8C2D-452C-9A6B-3986D1A74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2477" y="158823"/>
            <a:ext cx="4023360" cy="282549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A1E743B-FB81-F34B-90F8-FEDFE9AD4F4B}"/>
              </a:ext>
            </a:extLst>
          </p:cNvPr>
          <p:cNvPicPr>
            <a:picLocks noChangeAspect="1"/>
          </p:cNvPicPr>
          <p:nvPr/>
        </p:nvPicPr>
        <p:blipFill>
          <a:blip r:embed="rId3"/>
          <a:stretch>
            <a:fillRect/>
          </a:stretch>
        </p:blipFill>
        <p:spPr>
          <a:xfrm>
            <a:off x="4472069" y="1299381"/>
            <a:ext cx="3694176" cy="572597"/>
          </a:xfrm>
          <a:prstGeom prst="rect">
            <a:avLst/>
          </a:prstGeom>
        </p:spPr>
      </p:pic>
      <p:sp>
        <p:nvSpPr>
          <p:cNvPr id="8200" name="Content Placeholder 8199">
            <a:extLst>
              <a:ext uri="{FF2B5EF4-FFF2-40B4-BE49-F238E27FC236}">
                <a16:creationId xmlns:a16="http://schemas.microsoft.com/office/drawing/2014/main" id="{D626726C-54C4-41FF-A538-B7DFEC784017}"/>
              </a:ext>
            </a:extLst>
          </p:cNvPr>
          <p:cNvSpPr>
            <a:spLocks noGrp="1"/>
          </p:cNvSpPr>
          <p:nvPr>
            <p:ph idx="1"/>
          </p:nvPr>
        </p:nvSpPr>
        <p:spPr>
          <a:xfrm>
            <a:off x="1141413" y="4597888"/>
            <a:ext cx="7281370" cy="1485165"/>
          </a:xfrm>
        </p:spPr>
        <p:txBody>
          <a:bodyPr anchor="t">
            <a:normAutofit/>
          </a:bodyPr>
          <a:lstStyle/>
          <a:p>
            <a:r>
              <a:rPr lang="en-US" sz="1800" dirty="0" err="1"/>
              <a:t>Lo</a:t>
            </a:r>
            <a:r>
              <a:rPr lang="en-US" altLang="zh-CN" sz="1800" dirty="0" err="1"/>
              <a:t>gstic</a:t>
            </a:r>
            <a:r>
              <a:rPr lang="zh-CN" altLang="en-US" sz="1800" dirty="0"/>
              <a:t> </a:t>
            </a:r>
            <a:r>
              <a:rPr lang="en-US" altLang="zh-CN" sz="1800" dirty="0"/>
              <a:t>regression</a:t>
            </a:r>
            <a:r>
              <a:rPr lang="zh-CN" altLang="en-US" sz="1800" dirty="0"/>
              <a:t> </a:t>
            </a:r>
            <a:r>
              <a:rPr lang="en-US" altLang="zh-CN" sz="1800" dirty="0"/>
              <a:t>loss</a:t>
            </a:r>
            <a:r>
              <a:rPr lang="zh-CN" altLang="en-US" sz="1800" dirty="0"/>
              <a:t> </a:t>
            </a:r>
            <a:r>
              <a:rPr lang="en-US" altLang="zh-CN" sz="1800" dirty="0"/>
              <a:t>function</a:t>
            </a:r>
          </a:p>
          <a:p>
            <a:endParaRPr lang="en-US" sz="1800" dirty="0"/>
          </a:p>
          <a:p>
            <a:r>
              <a:rPr lang="en-US" sz="1800" dirty="0"/>
              <a:t>Cro</a:t>
            </a:r>
            <a:r>
              <a:rPr lang="en-US" altLang="zh-CN" sz="1800" dirty="0"/>
              <a:t>ss-entropy</a:t>
            </a:r>
            <a:r>
              <a:rPr lang="zh-CN" altLang="en-US" sz="1800" dirty="0"/>
              <a:t> </a:t>
            </a:r>
            <a:r>
              <a:rPr lang="en-US" altLang="zh-CN" sz="1800" dirty="0"/>
              <a:t>loss</a:t>
            </a:r>
            <a:r>
              <a:rPr lang="zh-CN" altLang="en-US" sz="1800" dirty="0"/>
              <a:t> </a:t>
            </a:r>
            <a:r>
              <a:rPr lang="en-US" altLang="zh-CN" sz="1800" dirty="0"/>
              <a:t>for</a:t>
            </a:r>
            <a:r>
              <a:rPr lang="zh-CN" altLang="en-US" sz="1800" dirty="0"/>
              <a:t> </a:t>
            </a:r>
            <a:r>
              <a:rPr lang="en-US" altLang="zh-CN" sz="1800" dirty="0"/>
              <a:t>categorical</a:t>
            </a:r>
            <a:r>
              <a:rPr lang="zh-CN" altLang="en-US" sz="1800" dirty="0"/>
              <a:t> </a:t>
            </a:r>
            <a:r>
              <a:rPr lang="en-US" altLang="zh-CN" sz="1800" dirty="0"/>
              <a:t>classification</a:t>
            </a:r>
            <a:r>
              <a:rPr lang="zh-CN" altLang="en-US" sz="1800" dirty="0"/>
              <a:t> </a:t>
            </a:r>
            <a:endParaRPr lang="en-US" sz="1800" dirty="0"/>
          </a:p>
        </p:txBody>
      </p:sp>
      <p:sp>
        <p:nvSpPr>
          <p:cNvPr id="149" name="Rectangle: Top Corners Rounded 148">
            <a:extLst>
              <a:ext uri="{FF2B5EF4-FFF2-40B4-BE49-F238E27FC236}">
                <a16:creationId xmlns:a16="http://schemas.microsoft.com/office/drawing/2014/main" id="{DFE16CC3-853B-4657-B9C2-5E1430CAA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957692" y="1480693"/>
            <a:ext cx="5054856" cy="3413760"/>
          </a:xfrm>
          <a:prstGeom prst="round2SameRect">
            <a:avLst>
              <a:gd name="adj1" fmla="val 3803"/>
              <a:gd name="adj2" fmla="val 0"/>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5196418C-705E-4BC0-8325-7ED09F1683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23019" y="814543"/>
            <a:ext cx="3118104" cy="4754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Image for post">
            <a:extLst>
              <a:ext uri="{FF2B5EF4-FFF2-40B4-BE49-F238E27FC236}">
                <a16:creationId xmlns:a16="http://schemas.microsoft.com/office/drawing/2014/main" id="{4D8B817C-7F35-314C-90EA-B2039739C63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083040" y="2546119"/>
            <a:ext cx="2788920" cy="128290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Understand Cross Entropy Loss in Minutes | by Uniqtech | Data Science  Bootcamp | Medium">
            <a:extLst>
              <a:ext uri="{FF2B5EF4-FFF2-40B4-BE49-F238E27FC236}">
                <a16:creationId xmlns:a16="http://schemas.microsoft.com/office/drawing/2014/main" id="{94F8E377-A6F7-8B45-B38D-AB6F46B854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0522" y="1679497"/>
            <a:ext cx="5920216" cy="32789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yTorch Lecture 09: Softmax Classifier - YouTube">
            <a:extLst>
              <a:ext uri="{FF2B5EF4-FFF2-40B4-BE49-F238E27FC236}">
                <a16:creationId xmlns:a16="http://schemas.microsoft.com/office/drawing/2014/main" id="{1C85D407-EE35-9F4D-B82C-2EA1AB097FA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450" r="2254"/>
          <a:stretch/>
        </p:blipFill>
        <p:spPr bwMode="auto">
          <a:xfrm>
            <a:off x="243547" y="1680671"/>
            <a:ext cx="5416590" cy="3277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04026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8200">
                                            <p:txEl>
                                              <p:pRg st="2" end="2"/>
                                            </p:txEl>
                                          </p:spTgt>
                                        </p:tgtEl>
                                        <p:attrNameLst>
                                          <p:attrName>style.color</p:attrName>
                                        </p:attrNameLst>
                                      </p:cBhvr>
                                      <p:to>
                                        <a:srgbClr val="FF2600"/>
                                      </p:to>
                                    </p:animClr>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dissolve">
                                      <p:cBhvr>
                                        <p:cTn id="11" dur="500"/>
                                        <p:tgtEl>
                                          <p:spTgt spid="102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028"/>
                                        </p:tgtEl>
                                        <p:attrNameLst>
                                          <p:attrName>style.visibility</p:attrName>
                                        </p:attrNameLst>
                                      </p:cBhvr>
                                      <p:to>
                                        <p:strVal val="visible"/>
                                      </p:to>
                                    </p:set>
                                    <p:animEffect transition="in" filter="dissolve">
                                      <p:cBhvr>
                                        <p:cTn id="16"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25503-6CB2-B141-B278-1844663544B1}"/>
              </a:ext>
            </a:extLst>
          </p:cNvPr>
          <p:cNvSpPr>
            <a:spLocks noGrp="1"/>
          </p:cNvSpPr>
          <p:nvPr>
            <p:ph type="title"/>
          </p:nvPr>
        </p:nvSpPr>
        <p:spPr>
          <a:xfrm>
            <a:off x="4303643" y="609600"/>
            <a:ext cx="6743767" cy="1905000"/>
          </a:xfrm>
        </p:spPr>
        <p:txBody>
          <a:bodyPr>
            <a:normAutofit/>
          </a:bodyPr>
          <a:lstStyle/>
          <a:p>
            <a:r>
              <a:rPr lang="en-US" dirty="0"/>
              <a:t>P</a:t>
            </a:r>
            <a:r>
              <a:rPr lang="en-CN" dirty="0"/>
              <a:t>ro</a:t>
            </a:r>
            <a:r>
              <a:rPr lang="en-US" altLang="zh-CN" dirty="0" err="1"/>
              <a:t>gramminig</a:t>
            </a:r>
            <a:r>
              <a:rPr lang="zh-CN" altLang="en-US" dirty="0"/>
              <a:t> </a:t>
            </a:r>
            <a:r>
              <a:rPr lang="en-US" altLang="zh-CN" dirty="0"/>
              <a:t>03-01</a:t>
            </a:r>
            <a:endParaRPr lang="en-CN" dirty="0"/>
          </a:p>
        </p:txBody>
      </p:sp>
      <p:pic>
        <p:nvPicPr>
          <p:cNvPr id="5" name="Picture 4" descr="Exclamation mark on a yellow background">
            <a:extLst>
              <a:ext uri="{FF2B5EF4-FFF2-40B4-BE49-F238E27FC236}">
                <a16:creationId xmlns:a16="http://schemas.microsoft.com/office/drawing/2014/main" id="{087E76F5-3C8B-4E12-A938-88F2A251F1C0}"/>
              </a:ext>
            </a:extLst>
          </p:cNvPr>
          <p:cNvPicPr>
            <a:picLocks noChangeAspect="1"/>
          </p:cNvPicPr>
          <p:nvPr/>
        </p:nvPicPr>
        <p:blipFill rotWithShape="1">
          <a:blip r:embed="rId2"/>
          <a:srcRect l="37075" r="24872"/>
          <a:stretch/>
        </p:blipFill>
        <p:spPr>
          <a:xfrm>
            <a:off x="257590"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
        <p:nvSpPr>
          <p:cNvPr id="3" name="Content Placeholder 2">
            <a:extLst>
              <a:ext uri="{FF2B5EF4-FFF2-40B4-BE49-F238E27FC236}">
                <a16:creationId xmlns:a16="http://schemas.microsoft.com/office/drawing/2014/main" id="{264F0F4B-5E4C-4246-B8C3-CFCF72F64000}"/>
              </a:ext>
            </a:extLst>
          </p:cNvPr>
          <p:cNvSpPr>
            <a:spLocks noGrp="1"/>
          </p:cNvSpPr>
          <p:nvPr>
            <p:ph idx="1"/>
          </p:nvPr>
        </p:nvSpPr>
        <p:spPr>
          <a:xfrm>
            <a:off x="4303643" y="2666999"/>
            <a:ext cx="7046844" cy="3415749"/>
          </a:xfrm>
        </p:spPr>
        <p:txBody>
          <a:bodyPr>
            <a:normAutofit/>
          </a:bodyPr>
          <a:lstStyle/>
          <a:p>
            <a:r>
              <a:rPr lang="en-US" altLang="zh-CN" dirty="0"/>
              <a:t>&gt;&gt;</a:t>
            </a:r>
            <a:r>
              <a:rPr lang="zh-CN" altLang="en-US" dirty="0"/>
              <a:t> </a:t>
            </a:r>
            <a:r>
              <a:rPr lang="en-US" altLang="zh-CN" dirty="0" err="1"/>
              <a:t>softmax</a:t>
            </a:r>
            <a:r>
              <a:rPr lang="zh-CN" altLang="en-US" dirty="0"/>
              <a:t> </a:t>
            </a:r>
            <a:endParaRPr lang="en-US" altLang="zh-CN" dirty="0"/>
          </a:p>
          <a:p>
            <a:r>
              <a:rPr lang="en-US" altLang="zh-CN" dirty="0"/>
              <a:t>&gt;&gt;</a:t>
            </a:r>
            <a:r>
              <a:rPr lang="zh-CN" altLang="en-US" dirty="0"/>
              <a:t> </a:t>
            </a:r>
            <a:r>
              <a:rPr lang="en-US" altLang="zh-CN" dirty="0"/>
              <a:t>cross-entropy</a:t>
            </a:r>
          </a:p>
          <a:p>
            <a:r>
              <a:rPr lang="en-US" altLang="zh-CN" dirty="0"/>
              <a:t>&gt;&gt;</a:t>
            </a:r>
            <a:r>
              <a:rPr lang="zh-CN" altLang="en-US" dirty="0"/>
              <a:t> </a:t>
            </a:r>
            <a:r>
              <a:rPr lang="en-US" altLang="zh-CN" dirty="0"/>
              <a:t>implementation</a:t>
            </a:r>
            <a:r>
              <a:rPr lang="zh-CN" altLang="en-US" dirty="0"/>
              <a:t> </a:t>
            </a:r>
            <a:r>
              <a:rPr lang="en-US" altLang="zh-CN" dirty="0"/>
              <a:t>of</a:t>
            </a:r>
            <a:r>
              <a:rPr lang="zh-CN" altLang="en-US" dirty="0"/>
              <a:t> </a:t>
            </a:r>
            <a:r>
              <a:rPr lang="en-US" altLang="zh-CN" dirty="0"/>
              <a:t>linear</a:t>
            </a:r>
            <a:r>
              <a:rPr lang="zh-CN" altLang="en-US" dirty="0"/>
              <a:t> </a:t>
            </a:r>
            <a:r>
              <a:rPr lang="en-US" altLang="zh-CN" dirty="0"/>
              <a:t>regression</a:t>
            </a:r>
          </a:p>
          <a:p>
            <a:r>
              <a:rPr lang="en-US" altLang="zh-CN" dirty="0"/>
              <a:t>&gt;&gt;</a:t>
            </a:r>
            <a:r>
              <a:rPr lang="zh-CN" altLang="en-US" dirty="0"/>
              <a:t> </a:t>
            </a:r>
            <a:r>
              <a:rPr lang="en-US" altLang="zh-CN" dirty="0"/>
              <a:t>implementation</a:t>
            </a:r>
            <a:r>
              <a:rPr lang="zh-CN" altLang="en-US" dirty="0"/>
              <a:t> </a:t>
            </a:r>
            <a:r>
              <a:rPr lang="en-US" altLang="zh-CN" dirty="0"/>
              <a:t>of</a:t>
            </a:r>
            <a:r>
              <a:rPr lang="zh-CN" altLang="en-US" dirty="0"/>
              <a:t> </a:t>
            </a:r>
            <a:r>
              <a:rPr lang="en-US" altLang="zh-CN" dirty="0"/>
              <a:t>logistic</a:t>
            </a:r>
            <a:r>
              <a:rPr lang="zh-CN" altLang="en-US" dirty="0"/>
              <a:t> </a:t>
            </a:r>
            <a:r>
              <a:rPr lang="en-US" altLang="zh-CN" dirty="0"/>
              <a:t>regression</a:t>
            </a:r>
          </a:p>
        </p:txBody>
      </p:sp>
    </p:spTree>
    <p:extLst>
      <p:ext uri="{BB962C8B-B14F-4D97-AF65-F5344CB8AC3E}">
        <p14:creationId xmlns:p14="http://schemas.microsoft.com/office/powerpoint/2010/main" val="6982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8D3C4F21-939F-784A-A239-D2CD691EB749}"/>
                  </a:ext>
                </a:extLst>
              </p:cNvPr>
              <p:cNvSpPr/>
              <p:nvPr/>
            </p:nvSpPr>
            <p:spPr>
              <a:xfrm>
                <a:off x="877330" y="914400"/>
                <a:ext cx="667265" cy="5246387"/>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altLang="zh-CN" sz="4800" b="0" i="1" smtClean="0">
                              <a:latin typeface="Cambria Math" panose="02040503050406030204" pitchFamily="18" charset="0"/>
                            </a:rPr>
                          </m:ctrlPr>
                        </m:accPr>
                        <m:e>
                          <m:r>
                            <a:rPr lang="en-US" altLang="zh-CN" sz="4800" b="0" i="1" smtClean="0">
                              <a:latin typeface="Cambria Math" panose="02040503050406030204" pitchFamily="18" charset="0"/>
                            </a:rPr>
                            <m:t>𝑥</m:t>
                          </m:r>
                        </m:e>
                      </m:acc>
                    </m:oMath>
                  </m:oMathPara>
                </a14:m>
                <a:endParaRPr lang="en-CN" sz="4800" dirty="0"/>
              </a:p>
            </p:txBody>
          </p:sp>
        </mc:Choice>
        <mc:Fallback xmlns="">
          <p:sp>
            <p:nvSpPr>
              <p:cNvPr id="4" name="Rounded Rectangle 3">
                <a:extLst>
                  <a:ext uri="{FF2B5EF4-FFF2-40B4-BE49-F238E27FC236}">
                    <a16:creationId xmlns:a16="http://schemas.microsoft.com/office/drawing/2014/main" id="{8D3C4F21-939F-784A-A239-D2CD691EB749}"/>
                  </a:ext>
                </a:extLst>
              </p:cNvPr>
              <p:cNvSpPr>
                <a:spLocks noRot="1" noChangeAspect="1" noMove="1" noResize="1" noEditPoints="1" noAdjustHandles="1" noChangeArrowheads="1" noChangeShapeType="1" noTextEdit="1"/>
              </p:cNvSpPr>
              <p:nvPr/>
            </p:nvSpPr>
            <p:spPr>
              <a:xfrm>
                <a:off x="877330" y="914400"/>
                <a:ext cx="667265" cy="5246387"/>
              </a:xfrm>
              <a:prstGeom prst="roundRect">
                <a:avLst/>
              </a:prstGeom>
              <a:blipFill>
                <a:blip r:embed="rId2"/>
                <a:stretch>
                  <a:fillRect l="-1818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0C7A6DCA-0DC1-C34E-B600-949E4A9DEA55}"/>
                  </a:ext>
                </a:extLst>
              </p:cNvPr>
              <p:cNvSpPr/>
              <p:nvPr/>
            </p:nvSpPr>
            <p:spPr>
              <a:xfrm>
                <a:off x="3540208" y="914395"/>
                <a:ext cx="959709" cy="5246387"/>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50000"/>
                  </a:lnSpc>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1.3</m:t>
                      </m:r>
                    </m:oMath>
                  </m:oMathPara>
                </a14:m>
                <a:endParaRPr lang="en-US" altLang="zh-CN" sz="1400" b="0" dirty="0"/>
              </a:p>
              <a:p>
                <a:pPr algn="ctr">
                  <a:lnSpc>
                    <a:spcPct val="250000"/>
                  </a:lnSpc>
                </a:pPr>
                <a:endParaRPr lang="en-CN" sz="1400" dirty="0"/>
              </a:p>
              <a:p>
                <a:pPr algn="ctr">
                  <a:lnSpc>
                    <a:spcPct val="250000"/>
                  </a:lnSpc>
                </a:pPr>
                <a:endParaRPr lang="en-CN" sz="1400" dirty="0"/>
              </a:p>
              <a:p>
                <a:pPr algn="ctr">
                  <a:lnSpc>
                    <a:spcPct val="250000"/>
                  </a:lnSpc>
                </a:pPr>
                <a:r>
                  <a:rPr lang="en-US" altLang="zh-CN" sz="1400" dirty="0"/>
                  <a:t>2.4</a:t>
                </a:r>
                <a:endParaRPr lang="en-CN" altLang="zh-CN" sz="1400" dirty="0"/>
              </a:p>
              <a:p>
                <a:pPr algn="ctr">
                  <a:lnSpc>
                    <a:spcPct val="250000"/>
                  </a:lnSpc>
                </a:pPr>
                <a:endParaRPr lang="en-CN" sz="1400" dirty="0"/>
              </a:p>
              <a:p>
                <a:pPr algn="ctr">
                  <a:lnSpc>
                    <a:spcPct val="250000"/>
                  </a:lnSpc>
                </a:pPr>
                <a:endParaRPr lang="en-CN" sz="1400" dirty="0"/>
              </a:p>
              <a:p>
                <a:pPr algn="ctr">
                  <a:lnSpc>
                    <a:spcPct val="250000"/>
                  </a:lnSpc>
                </a:pPr>
                <a:r>
                  <a:rPr lang="en-US" altLang="zh-CN" sz="1400" dirty="0"/>
                  <a:t>-0.8</a:t>
                </a:r>
                <a:endParaRPr lang="en-CN" sz="1400" dirty="0"/>
              </a:p>
            </p:txBody>
          </p:sp>
        </mc:Choice>
        <mc:Fallback xmlns="">
          <p:sp>
            <p:nvSpPr>
              <p:cNvPr id="5" name="Rounded Rectangle 4">
                <a:extLst>
                  <a:ext uri="{FF2B5EF4-FFF2-40B4-BE49-F238E27FC236}">
                    <a16:creationId xmlns:a16="http://schemas.microsoft.com/office/drawing/2014/main" id="{0C7A6DCA-0DC1-C34E-B600-949E4A9DEA55}"/>
                  </a:ext>
                </a:extLst>
              </p:cNvPr>
              <p:cNvSpPr>
                <a:spLocks noRot="1" noChangeAspect="1" noMove="1" noResize="1" noEditPoints="1" noAdjustHandles="1" noChangeArrowheads="1" noChangeShapeType="1" noTextEdit="1"/>
              </p:cNvSpPr>
              <p:nvPr/>
            </p:nvSpPr>
            <p:spPr>
              <a:xfrm>
                <a:off x="3540208" y="914395"/>
                <a:ext cx="959709" cy="5246387"/>
              </a:xfrm>
              <a:prstGeom prst="roundRect">
                <a:avLst/>
              </a:prstGeom>
              <a:blipFill>
                <a:blip r:embed="rId3"/>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Rounded Rectangle 8">
                <a:extLst>
                  <a:ext uri="{FF2B5EF4-FFF2-40B4-BE49-F238E27FC236}">
                    <a16:creationId xmlns:a16="http://schemas.microsoft.com/office/drawing/2014/main" id="{FEE052CC-8D41-3F4D-8C24-0C09C9B3771D}"/>
                  </a:ext>
                </a:extLst>
              </p:cNvPr>
              <p:cNvSpPr/>
              <p:nvPr/>
            </p:nvSpPr>
            <p:spPr>
              <a:xfrm>
                <a:off x="6210300" y="914395"/>
                <a:ext cx="959709" cy="5246387"/>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50000"/>
                  </a:lnSpc>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0.24</m:t>
                      </m:r>
                    </m:oMath>
                  </m:oMathPara>
                </a14:m>
                <a:endParaRPr lang="en-US" altLang="zh-CN" sz="1400" b="0" dirty="0"/>
              </a:p>
              <a:p>
                <a:pPr algn="ctr">
                  <a:lnSpc>
                    <a:spcPct val="250000"/>
                  </a:lnSpc>
                </a:pPr>
                <a:endParaRPr lang="en-CN" sz="1400" dirty="0"/>
              </a:p>
              <a:p>
                <a:pPr algn="ctr">
                  <a:lnSpc>
                    <a:spcPct val="250000"/>
                  </a:lnSpc>
                </a:pPr>
                <a:endParaRPr lang="en-CN" sz="1400" dirty="0"/>
              </a:p>
              <a:p>
                <a:pPr algn="ctr">
                  <a:lnSpc>
                    <a:spcPct val="250000"/>
                  </a:lnSpc>
                </a:pPr>
                <a:r>
                  <a:rPr lang="en-US" altLang="zh-CN" sz="1400" dirty="0"/>
                  <a:t>0.72</a:t>
                </a:r>
                <a:endParaRPr lang="en-CN" altLang="zh-CN" sz="1400" dirty="0"/>
              </a:p>
              <a:p>
                <a:pPr algn="ctr">
                  <a:lnSpc>
                    <a:spcPct val="250000"/>
                  </a:lnSpc>
                </a:pPr>
                <a:endParaRPr lang="en-CN" sz="1400" dirty="0"/>
              </a:p>
              <a:p>
                <a:pPr algn="ctr">
                  <a:lnSpc>
                    <a:spcPct val="250000"/>
                  </a:lnSpc>
                </a:pPr>
                <a:endParaRPr lang="en-CN" sz="1400" dirty="0"/>
              </a:p>
              <a:p>
                <a:pPr algn="ctr">
                  <a:lnSpc>
                    <a:spcPct val="250000"/>
                  </a:lnSpc>
                </a:pPr>
                <a:r>
                  <a:rPr lang="en-US" altLang="zh-CN" sz="1400" dirty="0"/>
                  <a:t>0.023</a:t>
                </a:r>
                <a:endParaRPr lang="en-CN" sz="1400" dirty="0"/>
              </a:p>
            </p:txBody>
          </p:sp>
        </mc:Choice>
        <mc:Fallback xmlns="">
          <p:sp>
            <p:nvSpPr>
              <p:cNvPr id="9" name="Rounded Rectangle 8">
                <a:extLst>
                  <a:ext uri="{FF2B5EF4-FFF2-40B4-BE49-F238E27FC236}">
                    <a16:creationId xmlns:a16="http://schemas.microsoft.com/office/drawing/2014/main" id="{FEE052CC-8D41-3F4D-8C24-0C09C9B3771D}"/>
                  </a:ext>
                </a:extLst>
              </p:cNvPr>
              <p:cNvSpPr>
                <a:spLocks noRot="1" noChangeAspect="1" noMove="1" noResize="1" noEditPoints="1" noAdjustHandles="1" noChangeArrowheads="1" noChangeShapeType="1" noTextEdit="1"/>
              </p:cNvSpPr>
              <p:nvPr/>
            </p:nvSpPr>
            <p:spPr>
              <a:xfrm>
                <a:off x="6210300" y="914395"/>
                <a:ext cx="959709" cy="5246387"/>
              </a:xfrm>
              <a:prstGeom prst="roundRect">
                <a:avLst/>
              </a:prstGeom>
              <a:blipFill>
                <a:blip r:embed="rId4"/>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 name="Rounded Rectangle 9">
                <a:extLst>
                  <a:ext uri="{FF2B5EF4-FFF2-40B4-BE49-F238E27FC236}">
                    <a16:creationId xmlns:a16="http://schemas.microsoft.com/office/drawing/2014/main" id="{25DF3D9A-6FD9-D645-9817-90F7BB72DF2A}"/>
                  </a:ext>
                </a:extLst>
              </p:cNvPr>
              <p:cNvSpPr/>
              <p:nvPr/>
            </p:nvSpPr>
            <p:spPr>
              <a:xfrm>
                <a:off x="9004984" y="914396"/>
                <a:ext cx="959709" cy="5246387"/>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50000"/>
                  </a:lnSpc>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0</m:t>
                      </m:r>
                    </m:oMath>
                  </m:oMathPara>
                </a14:m>
                <a:endParaRPr lang="en-US" altLang="zh-CN" sz="1400" b="0" dirty="0"/>
              </a:p>
              <a:p>
                <a:pPr algn="ctr">
                  <a:lnSpc>
                    <a:spcPct val="250000"/>
                  </a:lnSpc>
                </a:pPr>
                <a:endParaRPr lang="en-CN" sz="1400" dirty="0"/>
              </a:p>
              <a:p>
                <a:pPr algn="ctr">
                  <a:lnSpc>
                    <a:spcPct val="250000"/>
                  </a:lnSpc>
                </a:pPr>
                <a:endParaRPr lang="en-CN" sz="1400" dirty="0"/>
              </a:p>
              <a:p>
                <a:pPr algn="ctr">
                  <a:lnSpc>
                    <a:spcPct val="250000"/>
                  </a:lnSpc>
                </a:pPr>
                <a:r>
                  <a:rPr lang="en-US" altLang="zh-CN" sz="1400" dirty="0"/>
                  <a:t>1</a:t>
                </a:r>
                <a:endParaRPr lang="en-CN" altLang="zh-CN" sz="1400" dirty="0"/>
              </a:p>
              <a:p>
                <a:pPr algn="ctr">
                  <a:lnSpc>
                    <a:spcPct val="250000"/>
                  </a:lnSpc>
                </a:pPr>
                <a:endParaRPr lang="en-CN" sz="1400" dirty="0"/>
              </a:p>
              <a:p>
                <a:pPr algn="ctr">
                  <a:lnSpc>
                    <a:spcPct val="250000"/>
                  </a:lnSpc>
                </a:pPr>
                <a:endParaRPr lang="en-CN" sz="1400" dirty="0"/>
              </a:p>
              <a:p>
                <a:pPr algn="ctr">
                  <a:lnSpc>
                    <a:spcPct val="250000"/>
                  </a:lnSpc>
                </a:pPr>
                <a:r>
                  <a:rPr lang="en-US" altLang="zh-CN" sz="1400" dirty="0"/>
                  <a:t>0</a:t>
                </a:r>
                <a:endParaRPr lang="en-CN" sz="1400" dirty="0"/>
              </a:p>
            </p:txBody>
          </p:sp>
        </mc:Choice>
        <mc:Fallback xmlns="">
          <p:sp>
            <p:nvSpPr>
              <p:cNvPr id="10" name="Rounded Rectangle 9">
                <a:extLst>
                  <a:ext uri="{FF2B5EF4-FFF2-40B4-BE49-F238E27FC236}">
                    <a16:creationId xmlns:a16="http://schemas.microsoft.com/office/drawing/2014/main" id="{25DF3D9A-6FD9-D645-9817-90F7BB72DF2A}"/>
                  </a:ext>
                </a:extLst>
              </p:cNvPr>
              <p:cNvSpPr>
                <a:spLocks noRot="1" noChangeAspect="1" noMove="1" noResize="1" noEditPoints="1" noAdjustHandles="1" noChangeArrowheads="1" noChangeShapeType="1" noTextEdit="1"/>
              </p:cNvSpPr>
              <p:nvPr/>
            </p:nvSpPr>
            <p:spPr>
              <a:xfrm>
                <a:off x="9004984" y="914396"/>
                <a:ext cx="959709" cy="5246387"/>
              </a:xfrm>
              <a:prstGeom prst="roundRect">
                <a:avLst/>
              </a:prstGeom>
              <a:blipFill>
                <a:blip r:embed="rId5"/>
                <a:stretch>
                  <a:fillRect/>
                </a:stretch>
              </a:blipFill>
            </p:spPr>
            <p:txBody>
              <a:bodyPr/>
              <a:lstStyle/>
              <a:p>
                <a:r>
                  <a:rPr lang="en-CN">
                    <a:noFill/>
                  </a:rPr>
                  <a:t> </a:t>
                </a:r>
              </a:p>
            </p:txBody>
          </p:sp>
        </mc:Fallback>
      </mc:AlternateContent>
      <p:sp>
        <p:nvSpPr>
          <p:cNvPr id="11" name="Striped Right Arrow 10">
            <a:extLst>
              <a:ext uri="{FF2B5EF4-FFF2-40B4-BE49-F238E27FC236}">
                <a16:creationId xmlns:a16="http://schemas.microsoft.com/office/drawing/2014/main" id="{2F4DF7B2-35E1-3F46-9470-86ABAE0954B0}"/>
              </a:ext>
            </a:extLst>
          </p:cNvPr>
          <p:cNvSpPr/>
          <p:nvPr/>
        </p:nvSpPr>
        <p:spPr>
          <a:xfrm>
            <a:off x="1977594" y="3143949"/>
            <a:ext cx="1445741" cy="96027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 name="TextBox 11">
            <a:extLst>
              <a:ext uri="{FF2B5EF4-FFF2-40B4-BE49-F238E27FC236}">
                <a16:creationId xmlns:a16="http://schemas.microsoft.com/office/drawing/2014/main" id="{C04B17A4-634F-FF46-9410-8BFB868B776A}"/>
              </a:ext>
            </a:extLst>
          </p:cNvPr>
          <p:cNvSpPr txBox="1"/>
          <p:nvPr/>
        </p:nvSpPr>
        <p:spPr>
          <a:xfrm>
            <a:off x="2017753" y="2497618"/>
            <a:ext cx="1209936" cy="646331"/>
          </a:xfrm>
          <a:prstGeom prst="rect">
            <a:avLst/>
          </a:prstGeom>
          <a:solidFill>
            <a:srgbClr val="FFC000"/>
          </a:solidFill>
        </p:spPr>
        <p:txBody>
          <a:bodyPr wrap="square" rtlCol="0">
            <a:spAutoFit/>
          </a:bodyPr>
          <a:lstStyle/>
          <a:p>
            <a:r>
              <a:rPr lang="en-US" sz="3600" dirty="0">
                <a:latin typeface="Mistral" panose="03090702030407020403" pitchFamily="66" charset="0"/>
              </a:rPr>
              <a:t>F</a:t>
            </a:r>
            <a:r>
              <a:rPr lang="en-US" altLang="zh-CN" sz="3600" dirty="0">
                <a:latin typeface="Mistral" panose="03090702030407020403" pitchFamily="66" charset="0"/>
              </a:rPr>
              <a:t>(x)</a:t>
            </a:r>
            <a:endParaRPr lang="en-CN" sz="3600" dirty="0">
              <a:latin typeface="Mistral" panose="03090702030407020403" pitchFamily="66" charset="0"/>
            </a:endParaRPr>
          </a:p>
        </p:txBody>
      </p:sp>
      <p:sp>
        <p:nvSpPr>
          <p:cNvPr id="13" name="TextBox 12">
            <a:extLst>
              <a:ext uri="{FF2B5EF4-FFF2-40B4-BE49-F238E27FC236}">
                <a16:creationId xmlns:a16="http://schemas.microsoft.com/office/drawing/2014/main" id="{FB24AC22-C0DE-504F-8BD2-01EA7BB897E8}"/>
              </a:ext>
            </a:extLst>
          </p:cNvPr>
          <p:cNvSpPr txBox="1"/>
          <p:nvPr/>
        </p:nvSpPr>
        <p:spPr>
          <a:xfrm>
            <a:off x="2017753" y="4305823"/>
            <a:ext cx="1209936" cy="646331"/>
          </a:xfrm>
          <a:prstGeom prst="rect">
            <a:avLst/>
          </a:prstGeom>
          <a:solidFill>
            <a:srgbClr val="FFC000"/>
          </a:solidFill>
        </p:spPr>
        <p:txBody>
          <a:bodyPr wrap="square" rtlCol="0">
            <a:spAutoFit/>
          </a:bodyPr>
          <a:lstStyle/>
          <a:p>
            <a:r>
              <a:rPr lang="en-US" altLang="zh-CN" sz="3600" dirty="0" err="1">
                <a:latin typeface="Mistral" panose="03090702030407020403" pitchFamily="66" charset="0"/>
              </a:rPr>
              <a:t>wx</a:t>
            </a:r>
            <a:r>
              <a:rPr lang="zh-CN" altLang="en-US" sz="3600" dirty="0">
                <a:latin typeface="Mistral" panose="03090702030407020403" pitchFamily="66" charset="0"/>
              </a:rPr>
              <a:t> </a:t>
            </a:r>
            <a:r>
              <a:rPr lang="en-US" altLang="zh-CN" sz="3600" dirty="0">
                <a:latin typeface="Mistral" panose="03090702030407020403" pitchFamily="66" charset="0"/>
              </a:rPr>
              <a:t>+</a:t>
            </a:r>
            <a:r>
              <a:rPr lang="zh-CN" altLang="en-US" sz="3600" dirty="0">
                <a:latin typeface="Mistral" panose="03090702030407020403" pitchFamily="66" charset="0"/>
              </a:rPr>
              <a:t> </a:t>
            </a:r>
            <a:r>
              <a:rPr lang="en-US" altLang="zh-CN" sz="3600" dirty="0">
                <a:latin typeface="Mistral" panose="03090702030407020403" pitchFamily="66" charset="0"/>
              </a:rPr>
              <a:t>b</a:t>
            </a:r>
            <a:endParaRPr lang="en-CN" sz="3600" dirty="0">
              <a:latin typeface="Mistral" panose="03090702030407020403" pitchFamily="66" charset="0"/>
            </a:endParaRPr>
          </a:p>
        </p:txBody>
      </p:sp>
      <p:sp>
        <p:nvSpPr>
          <p:cNvPr id="14" name="Striped Right Arrow 13">
            <a:extLst>
              <a:ext uri="{FF2B5EF4-FFF2-40B4-BE49-F238E27FC236}">
                <a16:creationId xmlns:a16="http://schemas.microsoft.com/office/drawing/2014/main" id="{84AD70A6-0090-6F42-817D-D723BF08E93C}"/>
              </a:ext>
            </a:extLst>
          </p:cNvPr>
          <p:cNvSpPr/>
          <p:nvPr/>
        </p:nvSpPr>
        <p:spPr>
          <a:xfrm>
            <a:off x="4632238" y="3150974"/>
            <a:ext cx="1445741" cy="96027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16" name="Picture 15">
            <a:extLst>
              <a:ext uri="{FF2B5EF4-FFF2-40B4-BE49-F238E27FC236}">
                <a16:creationId xmlns:a16="http://schemas.microsoft.com/office/drawing/2014/main" id="{3C68A84C-DAE7-FC45-8D98-6AEE2826F09F}"/>
              </a:ext>
            </a:extLst>
          </p:cNvPr>
          <p:cNvPicPr>
            <a:picLocks noChangeAspect="1"/>
          </p:cNvPicPr>
          <p:nvPr/>
        </p:nvPicPr>
        <p:blipFill>
          <a:blip r:embed="rId6"/>
          <a:stretch>
            <a:fillRect/>
          </a:stretch>
        </p:blipFill>
        <p:spPr>
          <a:xfrm>
            <a:off x="4632238" y="4305823"/>
            <a:ext cx="1372222" cy="671717"/>
          </a:xfrm>
          <a:prstGeom prst="rect">
            <a:avLst/>
          </a:prstGeom>
        </p:spPr>
      </p:pic>
      <p:sp>
        <p:nvSpPr>
          <p:cNvPr id="17" name="Left-Right Arrow 16">
            <a:extLst>
              <a:ext uri="{FF2B5EF4-FFF2-40B4-BE49-F238E27FC236}">
                <a16:creationId xmlns:a16="http://schemas.microsoft.com/office/drawing/2014/main" id="{71AB5F0F-6E3F-B140-BAEB-1B06B04DC66B}"/>
              </a:ext>
            </a:extLst>
          </p:cNvPr>
          <p:cNvSpPr/>
          <p:nvPr/>
        </p:nvSpPr>
        <p:spPr>
          <a:xfrm>
            <a:off x="7434651" y="3150974"/>
            <a:ext cx="1445741" cy="96027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8" name="TextBox 17">
            <a:extLst>
              <a:ext uri="{FF2B5EF4-FFF2-40B4-BE49-F238E27FC236}">
                <a16:creationId xmlns:a16="http://schemas.microsoft.com/office/drawing/2014/main" id="{D2DB663F-B0C0-8A4E-89A5-3537CBA0F246}"/>
              </a:ext>
            </a:extLst>
          </p:cNvPr>
          <p:cNvSpPr txBox="1"/>
          <p:nvPr/>
        </p:nvSpPr>
        <p:spPr>
          <a:xfrm>
            <a:off x="7434650" y="2294534"/>
            <a:ext cx="1445741" cy="830997"/>
          </a:xfrm>
          <a:prstGeom prst="rect">
            <a:avLst/>
          </a:prstGeom>
          <a:solidFill>
            <a:srgbClr val="FFC000"/>
          </a:solidFill>
        </p:spPr>
        <p:txBody>
          <a:bodyPr wrap="square" rtlCol="0">
            <a:spAutoFit/>
          </a:bodyPr>
          <a:lstStyle/>
          <a:p>
            <a:r>
              <a:rPr lang="en-US" altLang="zh-CN" sz="2400" dirty="0">
                <a:latin typeface="Century" panose="02040604050505020304" pitchFamily="18" charset="0"/>
              </a:rPr>
              <a:t>Cross-entropy</a:t>
            </a:r>
            <a:endParaRPr lang="en-CN" sz="2400" dirty="0">
              <a:latin typeface="Century" panose="02040604050505020304" pitchFamily="18" charset="0"/>
            </a:endParaRPr>
          </a:p>
        </p:txBody>
      </p:sp>
      <p:sp>
        <p:nvSpPr>
          <p:cNvPr id="19" name="TextBox 18">
            <a:extLst>
              <a:ext uri="{FF2B5EF4-FFF2-40B4-BE49-F238E27FC236}">
                <a16:creationId xmlns:a16="http://schemas.microsoft.com/office/drawing/2014/main" id="{08D03A45-275D-F043-BCAE-D0F208C6D211}"/>
              </a:ext>
            </a:extLst>
          </p:cNvPr>
          <p:cNvSpPr txBox="1"/>
          <p:nvPr/>
        </p:nvSpPr>
        <p:spPr>
          <a:xfrm>
            <a:off x="8772658" y="6211669"/>
            <a:ext cx="1370323" cy="646331"/>
          </a:xfrm>
          <a:prstGeom prst="rect">
            <a:avLst/>
          </a:prstGeom>
          <a:solidFill>
            <a:srgbClr val="FFC000"/>
          </a:solidFill>
        </p:spPr>
        <p:txBody>
          <a:bodyPr wrap="square" rtlCol="0">
            <a:spAutoFit/>
          </a:bodyPr>
          <a:lstStyle/>
          <a:p>
            <a:pPr algn="ctr"/>
            <a:r>
              <a:rPr lang="en-US" altLang="zh-CN" sz="3600" dirty="0">
                <a:latin typeface="Arial Narrow" panose="020B0604020202020204" pitchFamily="34" charset="0"/>
                <a:cs typeface="Arial Narrow" panose="020B0604020202020204" pitchFamily="34" charset="0"/>
              </a:rPr>
              <a:t>Y-true</a:t>
            </a:r>
            <a:endParaRPr lang="en-CN" sz="3600" dirty="0">
              <a:latin typeface="Arial Narrow" panose="020B0604020202020204" pitchFamily="34" charset="0"/>
              <a:cs typeface="Arial Narrow" panose="020B0604020202020204" pitchFamily="34" charset="0"/>
            </a:endParaRPr>
          </a:p>
        </p:txBody>
      </p:sp>
      <p:sp>
        <p:nvSpPr>
          <p:cNvPr id="20" name="TextBox 19">
            <a:extLst>
              <a:ext uri="{FF2B5EF4-FFF2-40B4-BE49-F238E27FC236}">
                <a16:creationId xmlns:a16="http://schemas.microsoft.com/office/drawing/2014/main" id="{1628F385-AF76-554D-BD23-9E45C5338CA5}"/>
              </a:ext>
            </a:extLst>
          </p:cNvPr>
          <p:cNvSpPr txBox="1"/>
          <p:nvPr/>
        </p:nvSpPr>
        <p:spPr>
          <a:xfrm>
            <a:off x="4650259" y="2494731"/>
            <a:ext cx="1445741" cy="461665"/>
          </a:xfrm>
          <a:prstGeom prst="rect">
            <a:avLst/>
          </a:prstGeom>
          <a:solidFill>
            <a:srgbClr val="FFC000"/>
          </a:solidFill>
        </p:spPr>
        <p:txBody>
          <a:bodyPr wrap="square" rtlCol="0">
            <a:spAutoFit/>
          </a:bodyPr>
          <a:lstStyle/>
          <a:p>
            <a:r>
              <a:rPr lang="en-US" altLang="zh-CN" sz="2400" dirty="0" err="1">
                <a:latin typeface="Century" panose="02040604050505020304" pitchFamily="18" charset="0"/>
              </a:rPr>
              <a:t>softmax</a:t>
            </a:r>
            <a:endParaRPr lang="en-CN" sz="2400" dirty="0">
              <a:latin typeface="Century" panose="02040604050505020304" pitchFamily="18" charset="0"/>
            </a:endParaRPr>
          </a:p>
        </p:txBody>
      </p:sp>
      <p:pic>
        <p:nvPicPr>
          <p:cNvPr id="21" name="Picture 20">
            <a:extLst>
              <a:ext uri="{FF2B5EF4-FFF2-40B4-BE49-F238E27FC236}">
                <a16:creationId xmlns:a16="http://schemas.microsoft.com/office/drawing/2014/main" id="{DFE5EA5F-DB2C-7D49-B556-146129F0B028}"/>
              </a:ext>
            </a:extLst>
          </p:cNvPr>
          <p:cNvPicPr>
            <a:picLocks noChangeAspect="1"/>
          </p:cNvPicPr>
          <p:nvPr/>
        </p:nvPicPr>
        <p:blipFill>
          <a:blip r:embed="rId7"/>
          <a:stretch>
            <a:fillRect/>
          </a:stretch>
        </p:blipFill>
        <p:spPr>
          <a:xfrm>
            <a:off x="7355375" y="4305823"/>
            <a:ext cx="1525016" cy="830997"/>
          </a:xfrm>
          <a:prstGeom prst="rect">
            <a:avLst/>
          </a:prstGeom>
        </p:spPr>
      </p:pic>
      <p:pic>
        <p:nvPicPr>
          <p:cNvPr id="22" name="Picture 21">
            <a:extLst>
              <a:ext uri="{FF2B5EF4-FFF2-40B4-BE49-F238E27FC236}">
                <a16:creationId xmlns:a16="http://schemas.microsoft.com/office/drawing/2014/main" id="{6C77B7E7-0FC0-FB4B-8FA0-6763299A9679}"/>
              </a:ext>
            </a:extLst>
          </p:cNvPr>
          <p:cNvPicPr>
            <a:picLocks noChangeAspect="1"/>
          </p:cNvPicPr>
          <p:nvPr/>
        </p:nvPicPr>
        <p:blipFill>
          <a:blip r:embed="rId8"/>
          <a:stretch>
            <a:fillRect/>
          </a:stretch>
        </p:blipFill>
        <p:spPr>
          <a:xfrm>
            <a:off x="6210300" y="5504736"/>
            <a:ext cx="3642497" cy="706932"/>
          </a:xfrm>
          <a:prstGeom prst="rect">
            <a:avLst/>
          </a:prstGeom>
        </p:spPr>
      </p:pic>
      <p:sp>
        <p:nvSpPr>
          <p:cNvPr id="23" name="Rounded Rectangle 22">
            <a:extLst>
              <a:ext uri="{FF2B5EF4-FFF2-40B4-BE49-F238E27FC236}">
                <a16:creationId xmlns:a16="http://schemas.microsoft.com/office/drawing/2014/main" id="{8C2A5E51-995D-D644-BB6C-E2F00BB8D039}"/>
              </a:ext>
            </a:extLst>
          </p:cNvPr>
          <p:cNvSpPr/>
          <p:nvPr/>
        </p:nvSpPr>
        <p:spPr>
          <a:xfrm>
            <a:off x="1371600" y="172995"/>
            <a:ext cx="7982465" cy="617837"/>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P</a:t>
            </a:r>
            <a:r>
              <a:rPr lang="en-CN" dirty="0"/>
              <a:t>i</a:t>
            </a:r>
            <a:r>
              <a:rPr lang="en-US" altLang="zh-CN" dirty="0"/>
              <a:t>pie</a:t>
            </a:r>
            <a:r>
              <a:rPr lang="zh-CN" altLang="en-US" dirty="0"/>
              <a:t> </a:t>
            </a:r>
            <a:r>
              <a:rPr lang="en-US" altLang="zh-CN" dirty="0"/>
              <a:t>line</a:t>
            </a:r>
            <a:r>
              <a:rPr lang="zh-CN" altLang="en-US" dirty="0"/>
              <a:t> </a:t>
            </a:r>
            <a:r>
              <a:rPr lang="en-US" altLang="zh-CN" dirty="0"/>
              <a:t>of</a:t>
            </a:r>
            <a:r>
              <a:rPr lang="zh-CN" altLang="en-US" dirty="0"/>
              <a:t> </a:t>
            </a:r>
            <a:r>
              <a:rPr lang="en-US" altLang="zh-CN" dirty="0"/>
              <a:t>classification</a:t>
            </a:r>
            <a:r>
              <a:rPr lang="zh-CN" altLang="en-US" dirty="0"/>
              <a:t> </a:t>
            </a:r>
            <a:r>
              <a:rPr lang="en-US" altLang="zh-CN" dirty="0"/>
              <a:t>(deep</a:t>
            </a:r>
            <a:r>
              <a:rPr lang="zh-CN" altLang="en-US" dirty="0"/>
              <a:t> </a:t>
            </a:r>
            <a:r>
              <a:rPr lang="en-US" altLang="zh-CN" dirty="0"/>
              <a:t>learning</a:t>
            </a:r>
            <a:r>
              <a:rPr lang="zh-CN" altLang="en-US" dirty="0"/>
              <a:t> </a:t>
            </a:r>
            <a:r>
              <a:rPr lang="en-US" altLang="zh-CN" dirty="0"/>
              <a:t>classification)</a:t>
            </a:r>
            <a:endParaRPr lang="en-CN" dirty="0"/>
          </a:p>
        </p:txBody>
      </p:sp>
      <p:sp>
        <p:nvSpPr>
          <p:cNvPr id="24" name="Curved Left Arrow 23">
            <a:extLst>
              <a:ext uri="{FF2B5EF4-FFF2-40B4-BE49-F238E27FC236}">
                <a16:creationId xmlns:a16="http://schemas.microsoft.com/office/drawing/2014/main" id="{6C47F4E4-50EA-984E-A8CE-D3321819DD3C}"/>
              </a:ext>
            </a:extLst>
          </p:cNvPr>
          <p:cNvSpPr/>
          <p:nvPr/>
        </p:nvSpPr>
        <p:spPr>
          <a:xfrm>
            <a:off x="10278762" y="1784724"/>
            <a:ext cx="1396313" cy="3505728"/>
          </a:xfrm>
          <a:prstGeom prst="curvedLeftArrow">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CN">
              <a:solidFill>
                <a:schemeClr val="tx1"/>
              </a:solidFill>
            </a:endParaRPr>
          </a:p>
        </p:txBody>
      </p:sp>
    </p:spTree>
    <p:extLst>
      <p:ext uri="{BB962C8B-B14F-4D97-AF65-F5344CB8AC3E}">
        <p14:creationId xmlns:p14="http://schemas.microsoft.com/office/powerpoint/2010/main" val="21426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dissolv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dissolv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dissolv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par>
                                <p:cTn id="31" presetID="9"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dissolve">
                                      <p:cBhvr>
                                        <p:cTn id="33" dur="500"/>
                                        <p:tgtEl>
                                          <p:spTgt spid="16"/>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dissolv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dissolve">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dissolve">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dissolve">
                                      <p:cBhvr>
                                        <p:cTn id="51" dur="500"/>
                                        <p:tgtEl>
                                          <p:spTgt spid="18"/>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dissolve">
                                      <p:cBhvr>
                                        <p:cTn id="54" dur="500"/>
                                        <p:tgtEl>
                                          <p:spTgt spid="17"/>
                                        </p:tgtEl>
                                      </p:cBhvr>
                                    </p:animEffect>
                                  </p:childTnLst>
                                </p:cTn>
                              </p:par>
                              <p:par>
                                <p:cTn id="55" presetID="9" presetClass="entr" presetSubtype="0"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dissolve">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dissolve">
                                      <p:cBhvr>
                                        <p:cTn id="62" dur="500"/>
                                        <p:tgtEl>
                                          <p:spTgt spid="19"/>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dissolve">
                                      <p:cBhvr>
                                        <p:cTn id="67" dur="500"/>
                                        <p:tgtEl>
                                          <p:spTgt spid="22"/>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dissolve">
                                      <p:cBhvr>
                                        <p:cTn id="7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P spid="10" grpId="0" animBg="1"/>
      <p:bldP spid="11" grpId="0" animBg="1"/>
      <p:bldP spid="12" grpId="0" animBg="1"/>
      <p:bldP spid="13" grpId="0" animBg="1"/>
      <p:bldP spid="14" grpId="0" animBg="1"/>
      <p:bldP spid="17" grpId="0" animBg="1"/>
      <p:bldP spid="18" grpId="0" animBg="1"/>
      <p:bldP spid="19" grpId="0" animBg="1"/>
      <p:bldP spid="20" grpId="0" animBg="1"/>
      <p:bldP spid="2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CB779-8078-B74C-933B-A1E3942E84A6}"/>
              </a:ext>
            </a:extLst>
          </p:cNvPr>
          <p:cNvSpPr>
            <a:spLocks noGrp="1"/>
          </p:cNvSpPr>
          <p:nvPr>
            <p:ph type="title"/>
          </p:nvPr>
        </p:nvSpPr>
        <p:spPr>
          <a:xfrm>
            <a:off x="821516" y="640263"/>
            <a:ext cx="6204984" cy="1344975"/>
          </a:xfrm>
        </p:spPr>
        <p:txBody>
          <a:bodyPr>
            <a:normAutofit/>
          </a:bodyPr>
          <a:lstStyle/>
          <a:p>
            <a:r>
              <a:rPr lang="en-US" altLang="zh-CN" sz="4000"/>
              <a:t>How</a:t>
            </a:r>
            <a:r>
              <a:rPr lang="zh-CN" altLang="en-US" sz="4000"/>
              <a:t> </a:t>
            </a:r>
            <a:r>
              <a:rPr lang="en-US" altLang="zh-CN" sz="4000"/>
              <a:t>to</a:t>
            </a:r>
            <a:r>
              <a:rPr lang="zh-CN" altLang="en-US" sz="4000"/>
              <a:t> </a:t>
            </a:r>
            <a:r>
              <a:rPr lang="en-US" altLang="zh-CN" sz="4000"/>
              <a:t>evaluate?</a:t>
            </a:r>
            <a:endParaRPr lang="en-US" sz="4000"/>
          </a:p>
        </p:txBody>
      </p:sp>
      <p:sp>
        <p:nvSpPr>
          <p:cNvPr id="3" name="Content Placeholder 2">
            <a:extLst>
              <a:ext uri="{FF2B5EF4-FFF2-40B4-BE49-F238E27FC236}">
                <a16:creationId xmlns:a16="http://schemas.microsoft.com/office/drawing/2014/main" id="{D61FCB78-EF7B-4246-9B67-765B7CA307F9}"/>
              </a:ext>
            </a:extLst>
          </p:cNvPr>
          <p:cNvSpPr>
            <a:spLocks noGrp="1"/>
          </p:cNvSpPr>
          <p:nvPr>
            <p:ph idx="1"/>
          </p:nvPr>
        </p:nvSpPr>
        <p:spPr>
          <a:xfrm>
            <a:off x="576649" y="1767596"/>
            <a:ext cx="6204984" cy="3626917"/>
          </a:xfrm>
        </p:spPr>
        <p:txBody>
          <a:bodyPr>
            <a:normAutofit/>
          </a:bodyPr>
          <a:lstStyle/>
          <a:p>
            <a:r>
              <a:rPr lang="en-US" altLang="zh-CN" sz="1700" dirty="0"/>
              <a:t>Baseline</a:t>
            </a:r>
          </a:p>
          <a:p>
            <a:r>
              <a:rPr lang="en-US" altLang="zh-CN" sz="1700" dirty="0"/>
              <a:t>Accuracy</a:t>
            </a:r>
          </a:p>
          <a:p>
            <a:r>
              <a:rPr lang="en-US" altLang="zh-CN" sz="1700" dirty="0"/>
              <a:t>Precision</a:t>
            </a:r>
          </a:p>
          <a:p>
            <a:r>
              <a:rPr lang="en-US" altLang="zh-CN" sz="1700" dirty="0"/>
              <a:t>Recall</a:t>
            </a:r>
          </a:p>
          <a:p>
            <a:r>
              <a:rPr lang="en-US" altLang="zh-CN" sz="1700" dirty="0"/>
              <a:t>ROC/AUC</a:t>
            </a:r>
          </a:p>
          <a:p>
            <a:r>
              <a:rPr lang="en-US" altLang="zh-CN" sz="1700" dirty="0"/>
              <a:t>F1_score,</a:t>
            </a:r>
            <a:r>
              <a:rPr lang="zh-CN" altLang="en-US" sz="1700" dirty="0"/>
              <a:t> </a:t>
            </a:r>
            <a:r>
              <a:rPr lang="en-US" altLang="zh-CN" sz="1700" dirty="0"/>
              <a:t>F2_score</a:t>
            </a:r>
            <a:endParaRPr lang="en-US" sz="1700" dirty="0"/>
          </a:p>
        </p:txBody>
      </p:sp>
      <p:pic>
        <p:nvPicPr>
          <p:cNvPr id="5" name="Picture 4">
            <a:extLst>
              <a:ext uri="{FF2B5EF4-FFF2-40B4-BE49-F238E27FC236}">
                <a16:creationId xmlns:a16="http://schemas.microsoft.com/office/drawing/2014/main" id="{A97D6CE2-726D-1842-81B1-B9601F484C45}"/>
              </a:ext>
            </a:extLst>
          </p:cNvPr>
          <p:cNvPicPr>
            <a:picLocks noChangeAspect="1"/>
          </p:cNvPicPr>
          <p:nvPr/>
        </p:nvPicPr>
        <p:blipFill>
          <a:blip r:embed="rId2"/>
          <a:stretch>
            <a:fillRect/>
          </a:stretch>
        </p:blipFill>
        <p:spPr>
          <a:xfrm>
            <a:off x="6165645" y="38359"/>
            <a:ext cx="5449706" cy="2397868"/>
          </a:xfrm>
          <a:prstGeom prst="rect">
            <a:avLst/>
          </a:prstGeom>
        </p:spPr>
      </p:pic>
      <p:pic>
        <p:nvPicPr>
          <p:cNvPr id="4" name="Picture 3">
            <a:extLst>
              <a:ext uri="{FF2B5EF4-FFF2-40B4-BE49-F238E27FC236}">
                <a16:creationId xmlns:a16="http://schemas.microsoft.com/office/drawing/2014/main" id="{D147A6AA-0ACF-DF4C-AE5C-83F36A1B199C}"/>
              </a:ext>
            </a:extLst>
          </p:cNvPr>
          <p:cNvPicPr>
            <a:picLocks noChangeAspect="1"/>
          </p:cNvPicPr>
          <p:nvPr/>
        </p:nvPicPr>
        <p:blipFill>
          <a:blip r:embed="rId3"/>
          <a:stretch>
            <a:fillRect/>
          </a:stretch>
        </p:blipFill>
        <p:spPr>
          <a:xfrm>
            <a:off x="6165645" y="2436226"/>
            <a:ext cx="5449706" cy="3114113"/>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69524215-F4DB-384B-8A13-B5373A2BFD49}"/>
                  </a:ext>
                </a:extLst>
              </p:cNvPr>
              <p:cNvSpPr/>
              <p:nvPr/>
            </p:nvSpPr>
            <p:spPr>
              <a:xfrm>
                <a:off x="6165645" y="5748679"/>
                <a:ext cx="5449706"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200" b="0" i="0" dirty="0">
                    <a:solidFill>
                      <a:srgbClr val="1D1F22"/>
                    </a:solidFill>
                    <a:effectLst/>
                    <a:latin typeface="Helvetica" pitchFamily="2" charset="0"/>
                  </a:rPr>
                  <a:t>F1 </a:t>
                </a:r>
                <a:r>
                  <a:rPr lang="en-US" sz="1200" b="0" i="0" dirty="0">
                    <a:solidFill>
                      <a:srgbClr val="666666"/>
                    </a:solidFill>
                    <a:effectLst/>
                    <a:latin typeface="Helvetica" pitchFamily="2" charset="0"/>
                  </a:rPr>
                  <a:t>=</a:t>
                </a:r>
                <a:r>
                  <a:rPr lang="en-US" sz="1200" b="0" i="0" dirty="0">
                    <a:solidFill>
                      <a:srgbClr val="1D1F22"/>
                    </a:solidFill>
                    <a:effectLst/>
                    <a:latin typeface="Helvetica" pitchFamily="2" charset="0"/>
                  </a:rPr>
                  <a:t> </a:t>
                </a:r>
                <a:r>
                  <a:rPr lang="en-US" sz="1200" b="0" i="0" dirty="0">
                    <a:solidFill>
                      <a:srgbClr val="208050"/>
                    </a:solidFill>
                    <a:effectLst/>
                    <a:latin typeface="Helvetica" pitchFamily="2" charset="0"/>
                  </a:rPr>
                  <a:t>2</a:t>
                </a:r>
                <a:r>
                  <a:rPr lang="en-US" sz="1200" b="0" i="0" dirty="0">
                    <a:solidFill>
                      <a:srgbClr val="1D1F22"/>
                    </a:solidFill>
                    <a:effectLst/>
                    <a:latin typeface="Helvetica" pitchFamily="2" charset="0"/>
                  </a:rPr>
                  <a:t> </a:t>
                </a:r>
                <a:r>
                  <a:rPr lang="en-US" sz="1200" b="0" i="0" dirty="0">
                    <a:solidFill>
                      <a:srgbClr val="666666"/>
                    </a:solidFill>
                    <a:effectLst/>
                    <a:latin typeface="Helvetica" pitchFamily="2" charset="0"/>
                  </a:rPr>
                  <a:t>*</a:t>
                </a:r>
                <a:r>
                  <a:rPr lang="en-US" sz="1200" b="0" i="0" dirty="0">
                    <a:solidFill>
                      <a:srgbClr val="1D1F22"/>
                    </a:solidFill>
                    <a:effectLst/>
                    <a:latin typeface="Helvetica" pitchFamily="2" charset="0"/>
                  </a:rPr>
                  <a:t> (precision </a:t>
                </a:r>
                <a:r>
                  <a:rPr lang="en-US" sz="1200" b="0" i="0" dirty="0">
                    <a:solidFill>
                      <a:srgbClr val="666666"/>
                    </a:solidFill>
                    <a:effectLst/>
                    <a:latin typeface="Helvetica" pitchFamily="2" charset="0"/>
                  </a:rPr>
                  <a:t>*</a:t>
                </a:r>
                <a:r>
                  <a:rPr lang="en-US" sz="1200" b="0" i="0" dirty="0">
                    <a:solidFill>
                      <a:srgbClr val="1D1F22"/>
                    </a:solidFill>
                    <a:effectLst/>
                    <a:latin typeface="Helvetica" pitchFamily="2" charset="0"/>
                  </a:rPr>
                  <a:t> recall) </a:t>
                </a:r>
                <a:r>
                  <a:rPr lang="en-US" sz="1200" b="0" i="0" dirty="0">
                    <a:solidFill>
                      <a:srgbClr val="666666"/>
                    </a:solidFill>
                    <a:effectLst/>
                    <a:latin typeface="Helvetica" pitchFamily="2" charset="0"/>
                  </a:rPr>
                  <a:t>/</a:t>
                </a:r>
                <a:r>
                  <a:rPr lang="en-US" sz="1200" b="0" i="0" dirty="0">
                    <a:solidFill>
                      <a:srgbClr val="1D1F22"/>
                    </a:solidFill>
                    <a:effectLst/>
                    <a:latin typeface="Helvetica" pitchFamily="2" charset="0"/>
                  </a:rPr>
                  <a:t> (precision </a:t>
                </a:r>
                <a:r>
                  <a:rPr lang="en-US" sz="1200" b="0" i="0" dirty="0">
                    <a:solidFill>
                      <a:srgbClr val="666666"/>
                    </a:solidFill>
                    <a:effectLst/>
                    <a:latin typeface="Helvetica" pitchFamily="2" charset="0"/>
                  </a:rPr>
                  <a:t>+</a:t>
                </a:r>
                <a:r>
                  <a:rPr lang="en-US" sz="1200" b="0" i="0" dirty="0">
                    <a:solidFill>
                      <a:srgbClr val="1D1F22"/>
                    </a:solidFill>
                    <a:effectLst/>
                    <a:latin typeface="Helvetica" pitchFamily="2" charset="0"/>
                  </a:rPr>
                  <a:t> recall) </a:t>
                </a:r>
              </a:p>
              <a:p>
                <a:endParaRPr lang="en-US" sz="1200" dirty="0"/>
              </a:p>
              <a:p>
                <a:r>
                  <a:rPr lang="en-US" altLang="zh-CN" sz="1200" dirty="0"/>
                  <a:t>F2</a:t>
                </a:r>
                <a:r>
                  <a:rPr lang="zh-CN" altLang="en-US" sz="1200" dirty="0"/>
                  <a:t> </a:t>
                </a:r>
                <a:r>
                  <a:rPr lang="en-US" altLang="zh-CN" sz="1200" dirty="0"/>
                  <a:t>=</a:t>
                </a:r>
                <a:r>
                  <a:rPr lang="zh-CN" altLang="en-US" sz="1200" dirty="0"/>
                  <a:t> </a:t>
                </a:r>
                <a:r>
                  <a:rPr lang="en-US" altLang="zh-CN" sz="1200" dirty="0"/>
                  <a:t>(1</a:t>
                </a:r>
                <a:r>
                  <a:rPr lang="zh-CN" altLang="en-US" sz="1200" dirty="0"/>
                  <a:t> </a:t>
                </a:r>
                <a:r>
                  <a:rPr lang="en-US" altLang="zh-CN" sz="1200" dirty="0"/>
                  <a:t>+</a:t>
                </a:r>
                <a:r>
                  <a:rPr lang="zh-CN" altLang="en-US" sz="1200" dirty="0"/>
                  <a:t> </a:t>
                </a:r>
                <a14:m>
                  <m:oMath xmlns:m="http://schemas.openxmlformats.org/officeDocument/2006/math">
                    <m:sSup>
                      <m:sSupPr>
                        <m:ctrlPr>
                          <a:rPr lang="en-US" altLang="zh-CN" sz="1200" b="0" i="1" smtClean="0">
                            <a:latin typeface="Cambria Math" panose="02040503050406030204" pitchFamily="18" charset="0"/>
                          </a:rPr>
                        </m:ctrlPr>
                      </m:sSupPr>
                      <m:e>
                        <m:r>
                          <a:rPr lang="zh-CN" altLang="en-US" sz="1200" i="1" smtClean="0">
                            <a:latin typeface="Cambria Math" panose="02040503050406030204" pitchFamily="18" charset="0"/>
                          </a:rPr>
                          <m:t>𝛽</m:t>
                        </m:r>
                      </m:e>
                      <m:sup>
                        <m:r>
                          <a:rPr lang="en-US" altLang="zh-CN" sz="1200" b="0" i="1" smtClean="0">
                            <a:latin typeface="Cambria Math" panose="02040503050406030204" pitchFamily="18" charset="0"/>
                          </a:rPr>
                          <m:t>2</m:t>
                        </m:r>
                      </m:sup>
                    </m:sSup>
                  </m:oMath>
                </a14:m>
                <a:r>
                  <a:rPr lang="en-US" altLang="zh-CN" sz="1200" dirty="0"/>
                  <a:t>)</a:t>
                </a:r>
                <a:r>
                  <a:rPr lang="zh-CN" altLang="en-US" sz="1200" dirty="0"/>
                  <a:t> </a:t>
                </a:r>
                <a:r>
                  <a:rPr lang="en-US" altLang="zh-CN" sz="1200" dirty="0"/>
                  <a:t>(</a:t>
                </a:r>
                <a:r>
                  <a:rPr lang="en-US" altLang="zh-CN" sz="1200" dirty="0" err="1"/>
                  <a:t>precisioini</a:t>
                </a:r>
                <a:r>
                  <a:rPr lang="zh-CN" altLang="en-US" sz="1200" dirty="0"/>
                  <a:t> * </a:t>
                </a:r>
                <a:r>
                  <a:rPr lang="en-US" altLang="zh-CN" sz="1200" dirty="0"/>
                  <a:t>recall)</a:t>
                </a:r>
                <a:r>
                  <a:rPr lang="zh-CN" altLang="en-US" sz="1200" dirty="0"/>
                  <a:t> </a:t>
                </a:r>
                <a:r>
                  <a:rPr lang="en-US" altLang="zh-CN" sz="1200" dirty="0"/>
                  <a:t>/</a:t>
                </a:r>
                <a:r>
                  <a:rPr lang="zh-CN" altLang="en-US" sz="1200" dirty="0"/>
                  <a:t> </a:t>
                </a:r>
                <a:r>
                  <a:rPr lang="en-US" altLang="zh-CN" sz="1200" dirty="0"/>
                  <a:t>(</a:t>
                </a:r>
                <a14:m>
                  <m:oMath xmlns:m="http://schemas.openxmlformats.org/officeDocument/2006/math">
                    <m:sSup>
                      <m:sSupPr>
                        <m:ctrlPr>
                          <a:rPr lang="en-US" altLang="zh-CN" sz="1200" i="1">
                            <a:latin typeface="Cambria Math" panose="02040503050406030204" pitchFamily="18" charset="0"/>
                          </a:rPr>
                        </m:ctrlPr>
                      </m:sSupPr>
                      <m:e>
                        <m:r>
                          <a:rPr lang="zh-CN" altLang="en-US" sz="1200" i="1">
                            <a:latin typeface="Cambria Math" panose="02040503050406030204" pitchFamily="18" charset="0"/>
                          </a:rPr>
                          <m:t>𝛽</m:t>
                        </m:r>
                      </m:e>
                      <m:sup>
                        <m:r>
                          <a:rPr lang="en-US" altLang="zh-CN" sz="1200" i="1">
                            <a:latin typeface="Cambria Math" panose="02040503050406030204" pitchFamily="18" charset="0"/>
                          </a:rPr>
                          <m:t>2</m:t>
                        </m:r>
                      </m:sup>
                    </m:sSup>
                  </m:oMath>
                </a14:m>
                <a:r>
                  <a:rPr lang="zh-CN" altLang="en-US" sz="1200" dirty="0"/>
                  <a:t> * </a:t>
                </a:r>
                <a:r>
                  <a:rPr lang="en-US" altLang="zh-CN" sz="1200" dirty="0"/>
                  <a:t>precision</a:t>
                </a:r>
                <a:r>
                  <a:rPr lang="zh-CN" altLang="en-US" sz="1200" dirty="0"/>
                  <a:t> </a:t>
                </a:r>
                <a:r>
                  <a:rPr lang="en-US" altLang="zh-CN" sz="1200" dirty="0"/>
                  <a:t>+</a:t>
                </a:r>
                <a:r>
                  <a:rPr lang="zh-CN" altLang="en-US" sz="1200" dirty="0"/>
                  <a:t> </a:t>
                </a:r>
                <a:r>
                  <a:rPr lang="en-US" altLang="zh-CN" sz="1200" dirty="0"/>
                  <a:t>recall)</a:t>
                </a:r>
                <a:endParaRPr lang="en-US" sz="1200" dirty="0"/>
              </a:p>
            </p:txBody>
          </p:sp>
        </mc:Choice>
        <mc:Fallback xmlns="">
          <p:sp>
            <p:nvSpPr>
              <p:cNvPr id="11" name="Rectangle 10">
                <a:extLst>
                  <a:ext uri="{FF2B5EF4-FFF2-40B4-BE49-F238E27FC236}">
                    <a16:creationId xmlns:a16="http://schemas.microsoft.com/office/drawing/2014/main" id="{69524215-F4DB-384B-8A13-B5373A2BFD49}"/>
                  </a:ext>
                </a:extLst>
              </p:cNvPr>
              <p:cNvSpPr>
                <a:spLocks noRot="1" noChangeAspect="1" noMove="1" noResize="1" noEditPoints="1" noAdjustHandles="1" noChangeArrowheads="1" noChangeShapeType="1" noTextEdit="1"/>
              </p:cNvSpPr>
              <p:nvPr/>
            </p:nvSpPr>
            <p:spPr>
              <a:xfrm>
                <a:off x="6165645" y="5748679"/>
                <a:ext cx="5449706" cy="646331"/>
              </a:xfrm>
              <a:prstGeom prst="rect">
                <a:avLst/>
              </a:prstGeom>
              <a:blipFill>
                <a:blip r:embed="rId4"/>
                <a:stretch>
                  <a:fillRect b="-5660"/>
                </a:stretch>
              </a:blipFill>
            </p:spPr>
            <p:txBody>
              <a:bodyPr/>
              <a:lstStyle/>
              <a:p>
                <a:r>
                  <a:rPr lang="en-CN">
                    <a:noFill/>
                  </a:rPr>
                  <a:t> </a:t>
                </a:r>
              </a:p>
            </p:txBody>
          </p:sp>
        </mc:Fallback>
      </mc:AlternateContent>
    </p:spTree>
    <p:extLst>
      <p:ext uri="{BB962C8B-B14F-4D97-AF65-F5344CB8AC3E}">
        <p14:creationId xmlns:p14="http://schemas.microsoft.com/office/powerpoint/2010/main" val="36536548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7">
            <a:extLst>
              <a:ext uri="{FF2B5EF4-FFF2-40B4-BE49-F238E27FC236}">
                <a16:creationId xmlns:a16="http://schemas.microsoft.com/office/drawing/2014/main" id="{BAA4E039-564A-1345-BC09-ACAE3769BDE4}"/>
              </a:ext>
            </a:extLst>
          </p:cNvPr>
          <p:cNvGraphicFramePr>
            <a:graphicFrameLocks noGrp="1"/>
          </p:cNvGraphicFramePr>
          <p:nvPr>
            <p:extLst>
              <p:ext uri="{D42A27DB-BD31-4B8C-83A1-F6EECF244321}">
                <p14:modId xmlns:p14="http://schemas.microsoft.com/office/powerpoint/2010/main" val="2575124558"/>
              </p:ext>
            </p:extLst>
          </p:nvPr>
        </p:nvGraphicFramePr>
        <p:xfrm>
          <a:off x="861272" y="1063265"/>
          <a:ext cx="3303222" cy="2476494"/>
        </p:xfrm>
        <a:graphic>
          <a:graphicData uri="http://schemas.openxmlformats.org/drawingml/2006/table">
            <a:tbl>
              <a:tblPr bandRow="1">
                <a:tableStyleId>{85BE263C-DBD7-4A20-BB59-AAB30ACAA65A}</a:tableStyleId>
              </a:tblPr>
              <a:tblGrid>
                <a:gridCol w="550537">
                  <a:extLst>
                    <a:ext uri="{9D8B030D-6E8A-4147-A177-3AD203B41FA5}">
                      <a16:colId xmlns:a16="http://schemas.microsoft.com/office/drawing/2014/main" val="3868640913"/>
                    </a:ext>
                  </a:extLst>
                </a:gridCol>
                <a:gridCol w="550537">
                  <a:extLst>
                    <a:ext uri="{9D8B030D-6E8A-4147-A177-3AD203B41FA5}">
                      <a16:colId xmlns:a16="http://schemas.microsoft.com/office/drawing/2014/main" val="242304015"/>
                    </a:ext>
                  </a:extLst>
                </a:gridCol>
                <a:gridCol w="550537">
                  <a:extLst>
                    <a:ext uri="{9D8B030D-6E8A-4147-A177-3AD203B41FA5}">
                      <a16:colId xmlns:a16="http://schemas.microsoft.com/office/drawing/2014/main" val="2924719122"/>
                    </a:ext>
                  </a:extLst>
                </a:gridCol>
                <a:gridCol w="550537">
                  <a:extLst>
                    <a:ext uri="{9D8B030D-6E8A-4147-A177-3AD203B41FA5}">
                      <a16:colId xmlns:a16="http://schemas.microsoft.com/office/drawing/2014/main" val="1362286666"/>
                    </a:ext>
                  </a:extLst>
                </a:gridCol>
                <a:gridCol w="550537">
                  <a:extLst>
                    <a:ext uri="{9D8B030D-6E8A-4147-A177-3AD203B41FA5}">
                      <a16:colId xmlns:a16="http://schemas.microsoft.com/office/drawing/2014/main" val="3581221060"/>
                    </a:ext>
                  </a:extLst>
                </a:gridCol>
                <a:gridCol w="550537">
                  <a:extLst>
                    <a:ext uri="{9D8B030D-6E8A-4147-A177-3AD203B41FA5}">
                      <a16:colId xmlns:a16="http://schemas.microsoft.com/office/drawing/2014/main" val="672756473"/>
                    </a:ext>
                  </a:extLst>
                </a:gridCol>
              </a:tblGrid>
              <a:tr h="412749">
                <a:tc>
                  <a:txBody>
                    <a:bodyPr/>
                    <a:lstStyle/>
                    <a:p>
                      <a:r>
                        <a:rPr lang="en-US" altLang="zh-CN" dirty="0"/>
                        <a:t>G</a:t>
                      </a:r>
                      <a:endParaRPr lang="en-CN" dirty="0"/>
                    </a:p>
                  </a:txBody>
                  <a:tcPr/>
                </a:tc>
                <a:tc>
                  <a:txBody>
                    <a:bodyPr/>
                    <a:lstStyle/>
                    <a:p>
                      <a:r>
                        <a:rPr lang="en-US" altLang="zh-CN" dirty="0"/>
                        <a:t>B</a:t>
                      </a:r>
                      <a:endParaRPr lang="en-CN" dirty="0"/>
                    </a:p>
                  </a:txBody>
                  <a:tcPr/>
                </a:tc>
                <a:tc>
                  <a:txBody>
                    <a:bodyPr/>
                    <a:lstStyle/>
                    <a:p>
                      <a:r>
                        <a:rPr lang="en-US" altLang="zh-CN" dirty="0"/>
                        <a:t>G</a:t>
                      </a:r>
                      <a:endParaRPr lang="en-CN" dirty="0"/>
                    </a:p>
                  </a:txBody>
                  <a:tcPr/>
                </a:tc>
                <a:tc>
                  <a:txBody>
                    <a:bodyPr/>
                    <a:lstStyle/>
                    <a:p>
                      <a:r>
                        <a:rPr lang="en-US" altLang="zh-CN" dirty="0"/>
                        <a:t>G</a:t>
                      </a:r>
                      <a:endParaRPr lang="en-CN" dirty="0"/>
                    </a:p>
                  </a:txBody>
                  <a:tcPr/>
                </a:tc>
                <a:tc>
                  <a:txBody>
                    <a:bodyPr/>
                    <a:lstStyle/>
                    <a:p>
                      <a:r>
                        <a:rPr lang="en-US" altLang="zh-CN" dirty="0"/>
                        <a:t>G</a:t>
                      </a:r>
                      <a:endParaRPr lang="en-CN" dirty="0"/>
                    </a:p>
                  </a:txBody>
                  <a:tcPr/>
                </a:tc>
                <a:tc>
                  <a:txBody>
                    <a:bodyPr/>
                    <a:lstStyle/>
                    <a:p>
                      <a:r>
                        <a:rPr lang="en-US" altLang="zh-CN" dirty="0"/>
                        <a:t>B</a:t>
                      </a:r>
                      <a:endParaRPr lang="en-CN" dirty="0"/>
                    </a:p>
                  </a:txBody>
                  <a:tcPr/>
                </a:tc>
                <a:extLst>
                  <a:ext uri="{0D108BD9-81ED-4DB2-BD59-A6C34878D82A}">
                    <a16:rowId xmlns:a16="http://schemas.microsoft.com/office/drawing/2014/main" val="1222302274"/>
                  </a:ext>
                </a:extLst>
              </a:tr>
              <a:tr h="412749">
                <a:tc>
                  <a:txBody>
                    <a:bodyPr/>
                    <a:lstStyle/>
                    <a:p>
                      <a:r>
                        <a:rPr lang="en-US" altLang="zh-CN" dirty="0"/>
                        <a:t>G</a:t>
                      </a:r>
                      <a:endParaRPr lang="en-CN" dirty="0"/>
                    </a:p>
                  </a:txBody>
                  <a:tcPr/>
                </a:tc>
                <a:tc>
                  <a:txBody>
                    <a:bodyPr/>
                    <a:lstStyle/>
                    <a:p>
                      <a:r>
                        <a:rPr lang="en-US" altLang="zh-CN" dirty="0"/>
                        <a:t>G</a:t>
                      </a:r>
                      <a:endParaRPr lang="en-CN" dirty="0"/>
                    </a:p>
                  </a:txBody>
                  <a:tcPr/>
                </a:tc>
                <a:tc>
                  <a:txBody>
                    <a:bodyPr/>
                    <a:lstStyle/>
                    <a:p>
                      <a:r>
                        <a:rPr lang="en-US" altLang="zh-CN" dirty="0"/>
                        <a:t>G</a:t>
                      </a:r>
                      <a:endParaRPr lang="en-CN" dirty="0"/>
                    </a:p>
                  </a:txBody>
                  <a:tcPr/>
                </a:tc>
                <a:tc>
                  <a:txBody>
                    <a:bodyPr/>
                    <a:lstStyle/>
                    <a:p>
                      <a:r>
                        <a:rPr lang="en-US" altLang="zh-CN" dirty="0"/>
                        <a:t>G</a:t>
                      </a:r>
                      <a:endParaRPr lang="en-CN" dirty="0"/>
                    </a:p>
                  </a:txBody>
                  <a:tcPr/>
                </a:tc>
                <a:tc>
                  <a:txBody>
                    <a:bodyPr/>
                    <a:lstStyle/>
                    <a:p>
                      <a:r>
                        <a:rPr lang="en-US" altLang="zh-CN" dirty="0"/>
                        <a:t>G</a:t>
                      </a:r>
                      <a:endParaRPr lang="en-CN" dirty="0"/>
                    </a:p>
                  </a:txBody>
                  <a:tcPr/>
                </a:tc>
                <a:tc>
                  <a:txBody>
                    <a:bodyPr/>
                    <a:lstStyle/>
                    <a:p>
                      <a:r>
                        <a:rPr lang="en-US" altLang="zh-CN" dirty="0"/>
                        <a:t>G</a:t>
                      </a:r>
                      <a:endParaRPr lang="en-CN" dirty="0"/>
                    </a:p>
                  </a:txBody>
                  <a:tcPr/>
                </a:tc>
                <a:extLst>
                  <a:ext uri="{0D108BD9-81ED-4DB2-BD59-A6C34878D82A}">
                    <a16:rowId xmlns:a16="http://schemas.microsoft.com/office/drawing/2014/main" val="2778706101"/>
                  </a:ext>
                </a:extLst>
              </a:tr>
              <a:tr h="412749">
                <a:tc>
                  <a:txBody>
                    <a:bodyPr/>
                    <a:lstStyle/>
                    <a:p>
                      <a:r>
                        <a:rPr lang="en-US" altLang="zh-CN" dirty="0"/>
                        <a:t>G</a:t>
                      </a:r>
                      <a:endParaRPr lang="en-CN" dirty="0"/>
                    </a:p>
                  </a:txBody>
                  <a:tcPr/>
                </a:tc>
                <a:tc>
                  <a:txBody>
                    <a:bodyPr/>
                    <a:lstStyle/>
                    <a:p>
                      <a:r>
                        <a:rPr lang="en-US" altLang="zh-CN" dirty="0"/>
                        <a:t>G</a:t>
                      </a:r>
                      <a:endParaRPr lang="en-CN" dirty="0"/>
                    </a:p>
                  </a:txBody>
                  <a:tcPr/>
                </a:tc>
                <a:tc>
                  <a:txBody>
                    <a:bodyPr/>
                    <a:lstStyle/>
                    <a:p>
                      <a:r>
                        <a:rPr lang="en-US" altLang="zh-CN" dirty="0"/>
                        <a:t>B</a:t>
                      </a:r>
                      <a:endParaRPr lang="en-CN" dirty="0"/>
                    </a:p>
                  </a:txBody>
                  <a:tcPr/>
                </a:tc>
                <a:tc>
                  <a:txBody>
                    <a:bodyPr/>
                    <a:lstStyle/>
                    <a:p>
                      <a:r>
                        <a:rPr lang="en-US" altLang="zh-CN" dirty="0"/>
                        <a:t>B</a:t>
                      </a:r>
                      <a:endParaRPr lang="en-CN" dirty="0"/>
                    </a:p>
                  </a:txBody>
                  <a:tcPr/>
                </a:tc>
                <a:tc>
                  <a:txBody>
                    <a:bodyPr/>
                    <a:lstStyle/>
                    <a:p>
                      <a:r>
                        <a:rPr lang="en-US" altLang="zh-CN" dirty="0"/>
                        <a:t>G</a:t>
                      </a:r>
                      <a:endParaRPr lang="en-CN" dirty="0"/>
                    </a:p>
                  </a:txBody>
                  <a:tcPr/>
                </a:tc>
                <a:tc>
                  <a:txBody>
                    <a:bodyPr/>
                    <a:lstStyle/>
                    <a:p>
                      <a:r>
                        <a:rPr lang="en-US" altLang="zh-CN" dirty="0"/>
                        <a:t>G</a:t>
                      </a:r>
                      <a:endParaRPr lang="en-CN" dirty="0"/>
                    </a:p>
                  </a:txBody>
                  <a:tcPr/>
                </a:tc>
                <a:extLst>
                  <a:ext uri="{0D108BD9-81ED-4DB2-BD59-A6C34878D82A}">
                    <a16:rowId xmlns:a16="http://schemas.microsoft.com/office/drawing/2014/main" val="2550559948"/>
                  </a:ext>
                </a:extLst>
              </a:tr>
              <a:tr h="412749">
                <a:tc>
                  <a:txBody>
                    <a:bodyPr/>
                    <a:lstStyle/>
                    <a:p>
                      <a:r>
                        <a:rPr lang="en-US" altLang="zh-CN" dirty="0"/>
                        <a:t>G</a:t>
                      </a:r>
                      <a:endParaRPr lang="en-CN" dirty="0"/>
                    </a:p>
                  </a:txBody>
                  <a:tcPr/>
                </a:tc>
                <a:tc>
                  <a:txBody>
                    <a:bodyPr/>
                    <a:lstStyle/>
                    <a:p>
                      <a:r>
                        <a:rPr lang="en-US" altLang="zh-CN" dirty="0"/>
                        <a:t>G</a:t>
                      </a:r>
                      <a:endParaRPr lang="en-CN" dirty="0"/>
                    </a:p>
                  </a:txBody>
                  <a:tcPr/>
                </a:tc>
                <a:tc>
                  <a:txBody>
                    <a:bodyPr/>
                    <a:lstStyle/>
                    <a:p>
                      <a:r>
                        <a:rPr lang="en-US" altLang="zh-CN" dirty="0"/>
                        <a:t>G</a:t>
                      </a:r>
                      <a:endParaRPr lang="en-CN" dirty="0"/>
                    </a:p>
                  </a:txBody>
                  <a:tcPr/>
                </a:tc>
                <a:tc>
                  <a:txBody>
                    <a:bodyPr/>
                    <a:lstStyle/>
                    <a:p>
                      <a:r>
                        <a:rPr lang="en-US" altLang="zh-CN" dirty="0"/>
                        <a:t>G</a:t>
                      </a:r>
                      <a:endParaRPr lang="en-CN" dirty="0"/>
                    </a:p>
                  </a:txBody>
                  <a:tcPr/>
                </a:tc>
                <a:tc>
                  <a:txBody>
                    <a:bodyPr/>
                    <a:lstStyle/>
                    <a:p>
                      <a:r>
                        <a:rPr lang="en-US" altLang="zh-CN" dirty="0"/>
                        <a:t>G</a:t>
                      </a:r>
                      <a:endParaRPr lang="en-CN" dirty="0"/>
                    </a:p>
                  </a:txBody>
                  <a:tcPr/>
                </a:tc>
                <a:tc>
                  <a:txBody>
                    <a:bodyPr/>
                    <a:lstStyle/>
                    <a:p>
                      <a:r>
                        <a:rPr lang="en-US" altLang="zh-CN" dirty="0"/>
                        <a:t>B</a:t>
                      </a:r>
                      <a:endParaRPr lang="en-CN" dirty="0"/>
                    </a:p>
                  </a:txBody>
                  <a:tcPr/>
                </a:tc>
                <a:extLst>
                  <a:ext uri="{0D108BD9-81ED-4DB2-BD59-A6C34878D82A}">
                    <a16:rowId xmlns:a16="http://schemas.microsoft.com/office/drawing/2014/main" val="1039722088"/>
                  </a:ext>
                </a:extLst>
              </a:tr>
              <a:tr h="412749">
                <a:tc>
                  <a:txBody>
                    <a:bodyPr/>
                    <a:lstStyle/>
                    <a:p>
                      <a:r>
                        <a:rPr lang="en-US" altLang="zh-CN" dirty="0"/>
                        <a:t>G</a:t>
                      </a:r>
                      <a:endParaRPr lang="en-CN" dirty="0"/>
                    </a:p>
                  </a:txBody>
                  <a:tcPr/>
                </a:tc>
                <a:tc>
                  <a:txBody>
                    <a:bodyPr/>
                    <a:lstStyle/>
                    <a:p>
                      <a:r>
                        <a:rPr lang="en-US" altLang="zh-CN" dirty="0"/>
                        <a:t>G</a:t>
                      </a:r>
                      <a:endParaRPr lang="en-CN" dirty="0"/>
                    </a:p>
                  </a:txBody>
                  <a:tcPr/>
                </a:tc>
                <a:tc>
                  <a:txBody>
                    <a:bodyPr/>
                    <a:lstStyle/>
                    <a:p>
                      <a:r>
                        <a:rPr lang="en-US" altLang="zh-CN" dirty="0"/>
                        <a:t>B</a:t>
                      </a:r>
                      <a:endParaRPr lang="en-CN" dirty="0"/>
                    </a:p>
                  </a:txBody>
                  <a:tcPr/>
                </a:tc>
                <a:tc>
                  <a:txBody>
                    <a:bodyPr/>
                    <a:lstStyle/>
                    <a:p>
                      <a:r>
                        <a:rPr lang="en-US" altLang="zh-CN" dirty="0"/>
                        <a:t>G</a:t>
                      </a:r>
                      <a:endParaRPr lang="en-CN" dirty="0"/>
                    </a:p>
                  </a:txBody>
                  <a:tcPr/>
                </a:tc>
                <a:tc>
                  <a:txBody>
                    <a:bodyPr/>
                    <a:lstStyle/>
                    <a:p>
                      <a:r>
                        <a:rPr lang="en-US" altLang="zh-CN" dirty="0"/>
                        <a:t>G</a:t>
                      </a:r>
                      <a:endParaRPr lang="en-CN" dirty="0"/>
                    </a:p>
                  </a:txBody>
                  <a:tcPr/>
                </a:tc>
                <a:tc>
                  <a:txBody>
                    <a:bodyPr/>
                    <a:lstStyle/>
                    <a:p>
                      <a:r>
                        <a:rPr lang="en-US" altLang="zh-CN" dirty="0"/>
                        <a:t>G</a:t>
                      </a:r>
                      <a:endParaRPr lang="en-CN" dirty="0"/>
                    </a:p>
                  </a:txBody>
                  <a:tcPr/>
                </a:tc>
                <a:extLst>
                  <a:ext uri="{0D108BD9-81ED-4DB2-BD59-A6C34878D82A}">
                    <a16:rowId xmlns:a16="http://schemas.microsoft.com/office/drawing/2014/main" val="1696215281"/>
                  </a:ext>
                </a:extLst>
              </a:tr>
              <a:tr h="412749">
                <a:tc>
                  <a:txBody>
                    <a:bodyPr/>
                    <a:lstStyle/>
                    <a:p>
                      <a:r>
                        <a:rPr lang="en-US" altLang="zh-CN" dirty="0"/>
                        <a:t>G</a:t>
                      </a:r>
                      <a:endParaRPr lang="en-CN" dirty="0"/>
                    </a:p>
                  </a:txBody>
                  <a:tcPr/>
                </a:tc>
                <a:tc>
                  <a:txBody>
                    <a:bodyPr/>
                    <a:lstStyle/>
                    <a:p>
                      <a:r>
                        <a:rPr lang="en-US" altLang="zh-CN" dirty="0"/>
                        <a:t>G</a:t>
                      </a:r>
                      <a:endParaRPr lang="en-CN" dirty="0"/>
                    </a:p>
                  </a:txBody>
                  <a:tcPr/>
                </a:tc>
                <a:tc>
                  <a:txBody>
                    <a:bodyPr/>
                    <a:lstStyle/>
                    <a:p>
                      <a:r>
                        <a:rPr lang="en-US" altLang="zh-CN" dirty="0"/>
                        <a:t>G</a:t>
                      </a:r>
                      <a:endParaRPr lang="en-CN" dirty="0"/>
                    </a:p>
                  </a:txBody>
                  <a:tcPr/>
                </a:tc>
                <a:tc>
                  <a:txBody>
                    <a:bodyPr/>
                    <a:lstStyle/>
                    <a:p>
                      <a:r>
                        <a:rPr lang="en-US" altLang="zh-CN" dirty="0"/>
                        <a:t>G</a:t>
                      </a:r>
                      <a:endParaRPr lang="en-CN" dirty="0"/>
                    </a:p>
                  </a:txBody>
                  <a:tcPr/>
                </a:tc>
                <a:tc>
                  <a:txBody>
                    <a:bodyPr/>
                    <a:lstStyle/>
                    <a:p>
                      <a:r>
                        <a:rPr lang="en-US" altLang="zh-CN" dirty="0"/>
                        <a:t>G</a:t>
                      </a:r>
                      <a:endParaRPr lang="en-CN" dirty="0"/>
                    </a:p>
                  </a:txBody>
                  <a:tcPr/>
                </a:tc>
                <a:tc>
                  <a:txBody>
                    <a:bodyPr/>
                    <a:lstStyle/>
                    <a:p>
                      <a:r>
                        <a:rPr lang="en-US" altLang="zh-CN" dirty="0"/>
                        <a:t>G</a:t>
                      </a:r>
                      <a:endParaRPr lang="en-CN" dirty="0"/>
                    </a:p>
                  </a:txBody>
                  <a:tcPr/>
                </a:tc>
                <a:extLst>
                  <a:ext uri="{0D108BD9-81ED-4DB2-BD59-A6C34878D82A}">
                    <a16:rowId xmlns:a16="http://schemas.microsoft.com/office/drawing/2014/main" val="4151108591"/>
                  </a:ext>
                </a:extLst>
              </a:tr>
            </a:tbl>
          </a:graphicData>
        </a:graphic>
      </p:graphicFrame>
      <p:sp>
        <p:nvSpPr>
          <p:cNvPr id="7" name="TextBox 6">
            <a:extLst>
              <a:ext uri="{FF2B5EF4-FFF2-40B4-BE49-F238E27FC236}">
                <a16:creationId xmlns:a16="http://schemas.microsoft.com/office/drawing/2014/main" id="{01BC91D3-77C5-1841-9618-F85C99364E31}"/>
              </a:ext>
            </a:extLst>
          </p:cNvPr>
          <p:cNvSpPr txBox="1"/>
          <p:nvPr/>
        </p:nvSpPr>
        <p:spPr>
          <a:xfrm>
            <a:off x="791698" y="435627"/>
            <a:ext cx="2225289" cy="369332"/>
          </a:xfrm>
          <a:prstGeom prst="rect">
            <a:avLst/>
          </a:prstGeom>
          <a:noFill/>
        </p:spPr>
        <p:txBody>
          <a:bodyPr wrap="none" rtlCol="0">
            <a:spAutoFit/>
          </a:bodyPr>
          <a:lstStyle/>
          <a:p>
            <a:r>
              <a:rPr lang="en-US" altLang="zh-CN" dirty="0"/>
              <a:t>Observed</a:t>
            </a:r>
            <a:r>
              <a:rPr lang="zh-CN" altLang="en-US" dirty="0"/>
              <a:t> </a:t>
            </a:r>
            <a:r>
              <a:rPr lang="en-US" altLang="zh-CN" dirty="0"/>
              <a:t>Objects</a:t>
            </a:r>
            <a:endParaRPr lang="en-CN" dirty="0"/>
          </a:p>
        </p:txBody>
      </p:sp>
      <p:graphicFrame>
        <p:nvGraphicFramePr>
          <p:cNvPr id="8" name="Table 7">
            <a:extLst>
              <a:ext uri="{FF2B5EF4-FFF2-40B4-BE49-F238E27FC236}">
                <a16:creationId xmlns:a16="http://schemas.microsoft.com/office/drawing/2014/main" id="{0CF373E3-01C8-764F-A63D-AEDF5695B9D0}"/>
              </a:ext>
            </a:extLst>
          </p:cNvPr>
          <p:cNvGraphicFramePr>
            <a:graphicFrameLocks noGrp="1"/>
          </p:cNvGraphicFramePr>
          <p:nvPr>
            <p:extLst>
              <p:ext uri="{D42A27DB-BD31-4B8C-83A1-F6EECF244321}">
                <p14:modId xmlns:p14="http://schemas.microsoft.com/office/powerpoint/2010/main" val="461830920"/>
              </p:ext>
            </p:extLst>
          </p:nvPr>
        </p:nvGraphicFramePr>
        <p:xfrm>
          <a:off x="4828418" y="1063265"/>
          <a:ext cx="3199090" cy="2496261"/>
        </p:xfrm>
        <a:graphic>
          <a:graphicData uri="http://schemas.openxmlformats.org/drawingml/2006/table">
            <a:tbl>
              <a:tblPr bandRow="1">
                <a:tableStyleId>{93296810-A885-4BE3-A3E7-6D5BEEA58F35}</a:tableStyleId>
              </a:tblPr>
              <a:tblGrid>
                <a:gridCol w="446405">
                  <a:extLst>
                    <a:ext uri="{9D8B030D-6E8A-4147-A177-3AD203B41FA5}">
                      <a16:colId xmlns:a16="http://schemas.microsoft.com/office/drawing/2014/main" val="3868640913"/>
                    </a:ext>
                  </a:extLst>
                </a:gridCol>
                <a:gridCol w="550537">
                  <a:extLst>
                    <a:ext uri="{9D8B030D-6E8A-4147-A177-3AD203B41FA5}">
                      <a16:colId xmlns:a16="http://schemas.microsoft.com/office/drawing/2014/main" val="242304015"/>
                    </a:ext>
                  </a:extLst>
                </a:gridCol>
                <a:gridCol w="550537">
                  <a:extLst>
                    <a:ext uri="{9D8B030D-6E8A-4147-A177-3AD203B41FA5}">
                      <a16:colId xmlns:a16="http://schemas.microsoft.com/office/drawing/2014/main" val="2924719122"/>
                    </a:ext>
                  </a:extLst>
                </a:gridCol>
                <a:gridCol w="550537">
                  <a:extLst>
                    <a:ext uri="{9D8B030D-6E8A-4147-A177-3AD203B41FA5}">
                      <a16:colId xmlns:a16="http://schemas.microsoft.com/office/drawing/2014/main" val="1362286666"/>
                    </a:ext>
                  </a:extLst>
                </a:gridCol>
                <a:gridCol w="550537">
                  <a:extLst>
                    <a:ext uri="{9D8B030D-6E8A-4147-A177-3AD203B41FA5}">
                      <a16:colId xmlns:a16="http://schemas.microsoft.com/office/drawing/2014/main" val="3581221060"/>
                    </a:ext>
                  </a:extLst>
                </a:gridCol>
                <a:gridCol w="550537">
                  <a:extLst>
                    <a:ext uri="{9D8B030D-6E8A-4147-A177-3AD203B41FA5}">
                      <a16:colId xmlns:a16="http://schemas.microsoft.com/office/drawing/2014/main" val="672756473"/>
                    </a:ext>
                  </a:extLst>
                </a:gridCol>
              </a:tblGrid>
              <a:tr h="432516">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extLst>
                  <a:ext uri="{0D108BD9-81ED-4DB2-BD59-A6C34878D82A}">
                    <a16:rowId xmlns:a16="http://schemas.microsoft.com/office/drawing/2014/main" val="1222302274"/>
                  </a:ext>
                </a:extLst>
              </a:tr>
              <a:tr h="412749">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extLst>
                  <a:ext uri="{0D108BD9-81ED-4DB2-BD59-A6C34878D82A}">
                    <a16:rowId xmlns:a16="http://schemas.microsoft.com/office/drawing/2014/main" val="2778706101"/>
                  </a:ext>
                </a:extLst>
              </a:tr>
              <a:tr h="412749">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extLst>
                  <a:ext uri="{0D108BD9-81ED-4DB2-BD59-A6C34878D82A}">
                    <a16:rowId xmlns:a16="http://schemas.microsoft.com/office/drawing/2014/main" val="2550559948"/>
                  </a:ext>
                </a:extLst>
              </a:tr>
              <a:tr h="412749">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extLst>
                  <a:ext uri="{0D108BD9-81ED-4DB2-BD59-A6C34878D82A}">
                    <a16:rowId xmlns:a16="http://schemas.microsoft.com/office/drawing/2014/main" val="1039722088"/>
                  </a:ext>
                </a:extLst>
              </a:tr>
              <a:tr h="412749">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extLst>
                  <a:ext uri="{0D108BD9-81ED-4DB2-BD59-A6C34878D82A}">
                    <a16:rowId xmlns:a16="http://schemas.microsoft.com/office/drawing/2014/main" val="1696215281"/>
                  </a:ext>
                </a:extLst>
              </a:tr>
              <a:tr h="412749">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extLst>
                  <a:ext uri="{0D108BD9-81ED-4DB2-BD59-A6C34878D82A}">
                    <a16:rowId xmlns:a16="http://schemas.microsoft.com/office/drawing/2014/main" val="4151108591"/>
                  </a:ext>
                </a:extLst>
              </a:tr>
            </a:tbl>
          </a:graphicData>
        </a:graphic>
      </p:graphicFrame>
      <p:sp>
        <p:nvSpPr>
          <p:cNvPr id="9" name="TextBox 8">
            <a:extLst>
              <a:ext uri="{FF2B5EF4-FFF2-40B4-BE49-F238E27FC236}">
                <a16:creationId xmlns:a16="http://schemas.microsoft.com/office/drawing/2014/main" id="{F902A09E-4F00-6240-B0F6-9DB9CD95D08B}"/>
              </a:ext>
            </a:extLst>
          </p:cNvPr>
          <p:cNvSpPr txBox="1"/>
          <p:nvPr/>
        </p:nvSpPr>
        <p:spPr>
          <a:xfrm>
            <a:off x="4748905" y="415971"/>
            <a:ext cx="449162" cy="369332"/>
          </a:xfrm>
          <a:prstGeom prst="rect">
            <a:avLst/>
          </a:prstGeom>
          <a:noFill/>
        </p:spPr>
        <p:txBody>
          <a:bodyPr wrap="none" rtlCol="0">
            <a:spAutoFit/>
          </a:bodyPr>
          <a:lstStyle/>
          <a:p>
            <a:r>
              <a:rPr lang="en-US" altLang="zh-CN" dirty="0"/>
              <a:t>P1</a:t>
            </a:r>
            <a:endParaRPr lang="en-CN" dirty="0"/>
          </a:p>
        </p:txBody>
      </p:sp>
      <p:graphicFrame>
        <p:nvGraphicFramePr>
          <p:cNvPr id="10" name="Table 9">
            <a:extLst>
              <a:ext uri="{FF2B5EF4-FFF2-40B4-BE49-F238E27FC236}">
                <a16:creationId xmlns:a16="http://schemas.microsoft.com/office/drawing/2014/main" id="{B4D648D9-AAD1-5941-A0FD-4E9D8B72F2EF}"/>
              </a:ext>
            </a:extLst>
          </p:cNvPr>
          <p:cNvGraphicFramePr>
            <a:graphicFrameLocks noGrp="1"/>
          </p:cNvGraphicFramePr>
          <p:nvPr>
            <p:extLst>
              <p:ext uri="{D42A27DB-BD31-4B8C-83A1-F6EECF244321}">
                <p14:modId xmlns:p14="http://schemas.microsoft.com/office/powerpoint/2010/main" val="1991016767"/>
              </p:ext>
            </p:extLst>
          </p:nvPr>
        </p:nvGraphicFramePr>
        <p:xfrm>
          <a:off x="8570843" y="1043498"/>
          <a:ext cx="3199090" cy="2496261"/>
        </p:xfrm>
        <a:graphic>
          <a:graphicData uri="http://schemas.openxmlformats.org/drawingml/2006/table">
            <a:tbl>
              <a:tblPr bandRow="1">
                <a:tableStyleId>{7DF18680-E054-41AD-8BC1-D1AEF772440D}</a:tableStyleId>
              </a:tblPr>
              <a:tblGrid>
                <a:gridCol w="446405">
                  <a:extLst>
                    <a:ext uri="{9D8B030D-6E8A-4147-A177-3AD203B41FA5}">
                      <a16:colId xmlns:a16="http://schemas.microsoft.com/office/drawing/2014/main" val="3868640913"/>
                    </a:ext>
                  </a:extLst>
                </a:gridCol>
                <a:gridCol w="550537">
                  <a:extLst>
                    <a:ext uri="{9D8B030D-6E8A-4147-A177-3AD203B41FA5}">
                      <a16:colId xmlns:a16="http://schemas.microsoft.com/office/drawing/2014/main" val="242304015"/>
                    </a:ext>
                  </a:extLst>
                </a:gridCol>
                <a:gridCol w="550537">
                  <a:extLst>
                    <a:ext uri="{9D8B030D-6E8A-4147-A177-3AD203B41FA5}">
                      <a16:colId xmlns:a16="http://schemas.microsoft.com/office/drawing/2014/main" val="2924719122"/>
                    </a:ext>
                  </a:extLst>
                </a:gridCol>
                <a:gridCol w="550537">
                  <a:extLst>
                    <a:ext uri="{9D8B030D-6E8A-4147-A177-3AD203B41FA5}">
                      <a16:colId xmlns:a16="http://schemas.microsoft.com/office/drawing/2014/main" val="1362286666"/>
                    </a:ext>
                  </a:extLst>
                </a:gridCol>
                <a:gridCol w="550537">
                  <a:extLst>
                    <a:ext uri="{9D8B030D-6E8A-4147-A177-3AD203B41FA5}">
                      <a16:colId xmlns:a16="http://schemas.microsoft.com/office/drawing/2014/main" val="3581221060"/>
                    </a:ext>
                  </a:extLst>
                </a:gridCol>
                <a:gridCol w="550537">
                  <a:extLst>
                    <a:ext uri="{9D8B030D-6E8A-4147-A177-3AD203B41FA5}">
                      <a16:colId xmlns:a16="http://schemas.microsoft.com/office/drawing/2014/main" val="672756473"/>
                    </a:ext>
                  </a:extLst>
                </a:gridCol>
              </a:tblGrid>
              <a:tr h="432516">
                <a:tc>
                  <a:txBody>
                    <a:bodyPr/>
                    <a:lstStyle/>
                    <a:p>
                      <a:r>
                        <a:rPr lang="en-US" altLang="zh-CN" b="0" dirty="0"/>
                        <a:t>B</a:t>
                      </a:r>
                      <a:endParaRPr lang="en-CN" b="0" dirty="0"/>
                    </a:p>
                  </a:txBody>
                  <a:tcPr/>
                </a:tc>
                <a:tc>
                  <a:txBody>
                    <a:bodyPr/>
                    <a:lstStyle/>
                    <a:p>
                      <a:r>
                        <a:rPr lang="en-US" altLang="zh-CN" b="0" dirty="0"/>
                        <a:t>B</a:t>
                      </a:r>
                      <a:endParaRPr lang="en-CN" b="0" dirty="0"/>
                    </a:p>
                  </a:txBody>
                  <a:tcPr/>
                </a:tc>
                <a:tc>
                  <a:txBody>
                    <a:bodyPr/>
                    <a:lstStyle/>
                    <a:p>
                      <a:r>
                        <a:rPr lang="en-US" altLang="zh-CN" b="0" dirty="0"/>
                        <a:t>B</a:t>
                      </a:r>
                      <a:endParaRPr lang="en-CN" b="0" dirty="0"/>
                    </a:p>
                  </a:txBody>
                  <a:tcPr/>
                </a:tc>
                <a:tc>
                  <a:txBody>
                    <a:bodyPr/>
                    <a:lstStyle/>
                    <a:p>
                      <a:r>
                        <a:rPr lang="en-US" altLang="zh-CN" b="0" dirty="0"/>
                        <a:t>B</a:t>
                      </a:r>
                      <a:endParaRPr lang="en-CN" b="0" dirty="0"/>
                    </a:p>
                  </a:txBody>
                  <a:tcPr/>
                </a:tc>
                <a:tc>
                  <a:txBody>
                    <a:bodyPr/>
                    <a:lstStyle/>
                    <a:p>
                      <a:r>
                        <a:rPr lang="en-US" altLang="zh-CN" b="0" dirty="0"/>
                        <a:t>B</a:t>
                      </a:r>
                      <a:endParaRPr lang="en-CN" b="0" dirty="0"/>
                    </a:p>
                  </a:txBody>
                  <a:tcPr/>
                </a:tc>
                <a:tc>
                  <a:txBody>
                    <a:bodyPr/>
                    <a:lstStyle/>
                    <a:p>
                      <a:r>
                        <a:rPr lang="en-US" altLang="zh-CN" b="0" dirty="0"/>
                        <a:t>B</a:t>
                      </a:r>
                      <a:endParaRPr lang="en-CN" b="0" dirty="0"/>
                    </a:p>
                  </a:txBody>
                  <a:tcPr/>
                </a:tc>
                <a:extLst>
                  <a:ext uri="{0D108BD9-81ED-4DB2-BD59-A6C34878D82A}">
                    <a16:rowId xmlns:a16="http://schemas.microsoft.com/office/drawing/2014/main" val="1222302274"/>
                  </a:ext>
                </a:extLst>
              </a:tr>
              <a:tr h="412749">
                <a:tc>
                  <a:txBody>
                    <a:bodyPr/>
                    <a:lstStyle/>
                    <a:p>
                      <a:r>
                        <a:rPr lang="en-US" altLang="zh-CN" b="0" dirty="0"/>
                        <a:t>B</a:t>
                      </a:r>
                      <a:endParaRPr lang="en-CN" b="0" dirty="0"/>
                    </a:p>
                  </a:txBody>
                  <a:tcPr/>
                </a:tc>
                <a:tc>
                  <a:txBody>
                    <a:bodyPr/>
                    <a:lstStyle/>
                    <a:p>
                      <a:r>
                        <a:rPr lang="en-US" altLang="zh-CN" b="0" dirty="0"/>
                        <a:t>B</a:t>
                      </a:r>
                      <a:endParaRPr lang="en-CN" b="0" dirty="0"/>
                    </a:p>
                  </a:txBody>
                  <a:tcPr/>
                </a:tc>
                <a:tc>
                  <a:txBody>
                    <a:bodyPr/>
                    <a:lstStyle/>
                    <a:p>
                      <a:r>
                        <a:rPr lang="en-US" altLang="zh-CN" b="0" dirty="0"/>
                        <a:t>B</a:t>
                      </a:r>
                      <a:endParaRPr lang="en-CN" b="0" dirty="0"/>
                    </a:p>
                  </a:txBody>
                  <a:tcPr/>
                </a:tc>
                <a:tc>
                  <a:txBody>
                    <a:bodyPr/>
                    <a:lstStyle/>
                    <a:p>
                      <a:r>
                        <a:rPr lang="en-US" altLang="zh-CN" b="0" dirty="0"/>
                        <a:t>B</a:t>
                      </a:r>
                      <a:endParaRPr lang="en-CN" b="0" dirty="0"/>
                    </a:p>
                  </a:txBody>
                  <a:tcPr/>
                </a:tc>
                <a:tc>
                  <a:txBody>
                    <a:bodyPr/>
                    <a:lstStyle/>
                    <a:p>
                      <a:r>
                        <a:rPr lang="en-US" altLang="zh-CN" b="0" dirty="0"/>
                        <a:t>B</a:t>
                      </a:r>
                      <a:endParaRPr lang="en-CN" b="0" dirty="0"/>
                    </a:p>
                  </a:txBody>
                  <a:tcPr/>
                </a:tc>
                <a:tc>
                  <a:txBody>
                    <a:bodyPr/>
                    <a:lstStyle/>
                    <a:p>
                      <a:r>
                        <a:rPr lang="en-US" altLang="zh-CN" b="0" dirty="0"/>
                        <a:t>B</a:t>
                      </a:r>
                      <a:endParaRPr lang="en-CN" b="0" dirty="0"/>
                    </a:p>
                  </a:txBody>
                  <a:tcPr/>
                </a:tc>
                <a:extLst>
                  <a:ext uri="{0D108BD9-81ED-4DB2-BD59-A6C34878D82A}">
                    <a16:rowId xmlns:a16="http://schemas.microsoft.com/office/drawing/2014/main" val="2778706101"/>
                  </a:ext>
                </a:extLst>
              </a:tr>
              <a:tr h="412749">
                <a:tc>
                  <a:txBody>
                    <a:bodyPr/>
                    <a:lstStyle/>
                    <a:p>
                      <a:r>
                        <a:rPr lang="en-US" altLang="zh-CN" b="0" dirty="0"/>
                        <a:t>B</a:t>
                      </a:r>
                      <a:endParaRPr lang="en-CN" b="0" dirty="0"/>
                    </a:p>
                  </a:txBody>
                  <a:tcPr/>
                </a:tc>
                <a:tc>
                  <a:txBody>
                    <a:bodyPr/>
                    <a:lstStyle/>
                    <a:p>
                      <a:r>
                        <a:rPr lang="en-US" altLang="zh-CN" b="0" dirty="0"/>
                        <a:t>B</a:t>
                      </a:r>
                      <a:endParaRPr lang="en-CN" b="0" dirty="0"/>
                    </a:p>
                  </a:txBody>
                  <a:tcPr/>
                </a:tc>
                <a:tc>
                  <a:txBody>
                    <a:bodyPr/>
                    <a:lstStyle/>
                    <a:p>
                      <a:r>
                        <a:rPr lang="en-US" altLang="zh-CN" b="0" dirty="0"/>
                        <a:t>B</a:t>
                      </a:r>
                      <a:endParaRPr lang="en-CN" b="0" dirty="0"/>
                    </a:p>
                  </a:txBody>
                  <a:tcPr/>
                </a:tc>
                <a:tc>
                  <a:txBody>
                    <a:bodyPr/>
                    <a:lstStyle/>
                    <a:p>
                      <a:r>
                        <a:rPr lang="en-US" altLang="zh-CN" b="0" dirty="0"/>
                        <a:t>B</a:t>
                      </a:r>
                      <a:endParaRPr lang="en-CN" b="0" dirty="0"/>
                    </a:p>
                  </a:txBody>
                  <a:tcPr/>
                </a:tc>
                <a:tc>
                  <a:txBody>
                    <a:bodyPr/>
                    <a:lstStyle/>
                    <a:p>
                      <a:r>
                        <a:rPr lang="en-US" altLang="zh-CN" b="0" dirty="0"/>
                        <a:t>B</a:t>
                      </a:r>
                      <a:endParaRPr lang="en-CN" b="0" dirty="0"/>
                    </a:p>
                  </a:txBody>
                  <a:tcPr/>
                </a:tc>
                <a:tc>
                  <a:txBody>
                    <a:bodyPr/>
                    <a:lstStyle/>
                    <a:p>
                      <a:r>
                        <a:rPr lang="en-US" altLang="zh-CN" b="0" dirty="0"/>
                        <a:t>B</a:t>
                      </a:r>
                      <a:endParaRPr lang="en-CN" b="0" dirty="0"/>
                    </a:p>
                  </a:txBody>
                  <a:tcPr/>
                </a:tc>
                <a:extLst>
                  <a:ext uri="{0D108BD9-81ED-4DB2-BD59-A6C34878D82A}">
                    <a16:rowId xmlns:a16="http://schemas.microsoft.com/office/drawing/2014/main" val="2550559948"/>
                  </a:ext>
                </a:extLst>
              </a:tr>
              <a:tr h="412749">
                <a:tc>
                  <a:txBody>
                    <a:bodyPr/>
                    <a:lstStyle/>
                    <a:p>
                      <a:r>
                        <a:rPr lang="en-US" altLang="zh-CN" b="0" dirty="0"/>
                        <a:t>B</a:t>
                      </a:r>
                      <a:endParaRPr lang="en-CN" b="0" dirty="0"/>
                    </a:p>
                  </a:txBody>
                  <a:tcPr/>
                </a:tc>
                <a:tc>
                  <a:txBody>
                    <a:bodyPr/>
                    <a:lstStyle/>
                    <a:p>
                      <a:r>
                        <a:rPr lang="en-US" altLang="zh-CN" b="0" dirty="0"/>
                        <a:t>B</a:t>
                      </a:r>
                      <a:endParaRPr lang="en-CN" b="0" dirty="0"/>
                    </a:p>
                  </a:txBody>
                  <a:tcPr/>
                </a:tc>
                <a:tc>
                  <a:txBody>
                    <a:bodyPr/>
                    <a:lstStyle/>
                    <a:p>
                      <a:r>
                        <a:rPr lang="en-US" altLang="zh-CN" b="0" dirty="0"/>
                        <a:t>B</a:t>
                      </a:r>
                      <a:endParaRPr lang="en-CN" b="0" dirty="0"/>
                    </a:p>
                  </a:txBody>
                  <a:tcPr/>
                </a:tc>
                <a:tc>
                  <a:txBody>
                    <a:bodyPr/>
                    <a:lstStyle/>
                    <a:p>
                      <a:r>
                        <a:rPr lang="en-US" altLang="zh-CN" b="0" dirty="0"/>
                        <a:t>B</a:t>
                      </a:r>
                      <a:endParaRPr lang="en-CN" b="0" dirty="0"/>
                    </a:p>
                  </a:txBody>
                  <a:tcPr/>
                </a:tc>
                <a:tc>
                  <a:txBody>
                    <a:bodyPr/>
                    <a:lstStyle/>
                    <a:p>
                      <a:r>
                        <a:rPr lang="en-US" altLang="zh-CN" b="0" dirty="0"/>
                        <a:t>B</a:t>
                      </a:r>
                      <a:endParaRPr lang="en-CN" b="0" dirty="0"/>
                    </a:p>
                  </a:txBody>
                  <a:tcPr/>
                </a:tc>
                <a:tc>
                  <a:txBody>
                    <a:bodyPr/>
                    <a:lstStyle/>
                    <a:p>
                      <a:r>
                        <a:rPr lang="en-US" altLang="zh-CN" b="0" dirty="0"/>
                        <a:t>B</a:t>
                      </a:r>
                      <a:endParaRPr lang="en-CN" b="0" dirty="0"/>
                    </a:p>
                  </a:txBody>
                  <a:tcPr/>
                </a:tc>
                <a:extLst>
                  <a:ext uri="{0D108BD9-81ED-4DB2-BD59-A6C34878D82A}">
                    <a16:rowId xmlns:a16="http://schemas.microsoft.com/office/drawing/2014/main" val="1039722088"/>
                  </a:ext>
                </a:extLst>
              </a:tr>
              <a:tr h="412749">
                <a:tc>
                  <a:txBody>
                    <a:bodyPr/>
                    <a:lstStyle/>
                    <a:p>
                      <a:r>
                        <a:rPr lang="en-US" altLang="zh-CN" b="0" dirty="0"/>
                        <a:t>B</a:t>
                      </a:r>
                      <a:endParaRPr lang="en-CN" b="0" dirty="0"/>
                    </a:p>
                  </a:txBody>
                  <a:tcPr/>
                </a:tc>
                <a:tc>
                  <a:txBody>
                    <a:bodyPr/>
                    <a:lstStyle/>
                    <a:p>
                      <a:r>
                        <a:rPr lang="en-US" altLang="zh-CN" b="0" dirty="0"/>
                        <a:t>B</a:t>
                      </a:r>
                      <a:endParaRPr lang="en-CN" b="0" dirty="0"/>
                    </a:p>
                  </a:txBody>
                  <a:tcPr/>
                </a:tc>
                <a:tc>
                  <a:txBody>
                    <a:bodyPr/>
                    <a:lstStyle/>
                    <a:p>
                      <a:r>
                        <a:rPr lang="en-US" altLang="zh-CN" b="0" dirty="0"/>
                        <a:t>B</a:t>
                      </a:r>
                      <a:endParaRPr lang="en-CN" b="0" dirty="0"/>
                    </a:p>
                  </a:txBody>
                  <a:tcPr/>
                </a:tc>
                <a:tc>
                  <a:txBody>
                    <a:bodyPr/>
                    <a:lstStyle/>
                    <a:p>
                      <a:r>
                        <a:rPr lang="en-US" altLang="zh-CN" b="0" dirty="0"/>
                        <a:t>B</a:t>
                      </a:r>
                      <a:endParaRPr lang="en-CN" b="0" dirty="0"/>
                    </a:p>
                  </a:txBody>
                  <a:tcPr/>
                </a:tc>
                <a:tc>
                  <a:txBody>
                    <a:bodyPr/>
                    <a:lstStyle/>
                    <a:p>
                      <a:r>
                        <a:rPr lang="en-US" altLang="zh-CN" b="0" dirty="0"/>
                        <a:t>B</a:t>
                      </a:r>
                      <a:endParaRPr lang="en-CN" b="0" dirty="0"/>
                    </a:p>
                  </a:txBody>
                  <a:tcPr/>
                </a:tc>
                <a:tc>
                  <a:txBody>
                    <a:bodyPr/>
                    <a:lstStyle/>
                    <a:p>
                      <a:r>
                        <a:rPr lang="en-US" altLang="zh-CN" b="0" dirty="0"/>
                        <a:t>B</a:t>
                      </a:r>
                      <a:endParaRPr lang="en-CN" b="0" dirty="0"/>
                    </a:p>
                  </a:txBody>
                  <a:tcPr/>
                </a:tc>
                <a:extLst>
                  <a:ext uri="{0D108BD9-81ED-4DB2-BD59-A6C34878D82A}">
                    <a16:rowId xmlns:a16="http://schemas.microsoft.com/office/drawing/2014/main" val="1696215281"/>
                  </a:ext>
                </a:extLst>
              </a:tr>
              <a:tr h="412749">
                <a:tc>
                  <a:txBody>
                    <a:bodyPr/>
                    <a:lstStyle/>
                    <a:p>
                      <a:r>
                        <a:rPr lang="en-US" altLang="zh-CN" b="0" dirty="0"/>
                        <a:t>B</a:t>
                      </a:r>
                      <a:endParaRPr lang="en-CN" b="0" dirty="0"/>
                    </a:p>
                  </a:txBody>
                  <a:tcPr/>
                </a:tc>
                <a:tc>
                  <a:txBody>
                    <a:bodyPr/>
                    <a:lstStyle/>
                    <a:p>
                      <a:r>
                        <a:rPr lang="en-US" altLang="zh-CN" b="0" dirty="0"/>
                        <a:t>B</a:t>
                      </a:r>
                      <a:endParaRPr lang="en-CN" b="0" dirty="0"/>
                    </a:p>
                  </a:txBody>
                  <a:tcPr/>
                </a:tc>
                <a:tc>
                  <a:txBody>
                    <a:bodyPr/>
                    <a:lstStyle/>
                    <a:p>
                      <a:r>
                        <a:rPr lang="en-US" altLang="zh-CN" b="0" dirty="0"/>
                        <a:t>B</a:t>
                      </a:r>
                      <a:endParaRPr lang="en-CN" b="0" dirty="0"/>
                    </a:p>
                  </a:txBody>
                  <a:tcPr/>
                </a:tc>
                <a:tc>
                  <a:txBody>
                    <a:bodyPr/>
                    <a:lstStyle/>
                    <a:p>
                      <a:r>
                        <a:rPr lang="en-US" altLang="zh-CN" b="0" dirty="0"/>
                        <a:t>B</a:t>
                      </a:r>
                      <a:endParaRPr lang="en-CN" b="0" dirty="0"/>
                    </a:p>
                  </a:txBody>
                  <a:tcPr/>
                </a:tc>
                <a:tc>
                  <a:txBody>
                    <a:bodyPr/>
                    <a:lstStyle/>
                    <a:p>
                      <a:r>
                        <a:rPr lang="en-US" altLang="zh-CN" b="0" dirty="0"/>
                        <a:t>B</a:t>
                      </a:r>
                      <a:endParaRPr lang="en-CN" b="0" dirty="0"/>
                    </a:p>
                  </a:txBody>
                  <a:tcPr/>
                </a:tc>
                <a:tc>
                  <a:txBody>
                    <a:bodyPr/>
                    <a:lstStyle/>
                    <a:p>
                      <a:r>
                        <a:rPr lang="en-US" altLang="zh-CN" b="0" dirty="0"/>
                        <a:t>B</a:t>
                      </a:r>
                      <a:endParaRPr lang="en-CN" b="0" dirty="0"/>
                    </a:p>
                  </a:txBody>
                  <a:tcPr/>
                </a:tc>
                <a:extLst>
                  <a:ext uri="{0D108BD9-81ED-4DB2-BD59-A6C34878D82A}">
                    <a16:rowId xmlns:a16="http://schemas.microsoft.com/office/drawing/2014/main" val="4151108591"/>
                  </a:ext>
                </a:extLst>
              </a:tr>
            </a:tbl>
          </a:graphicData>
        </a:graphic>
      </p:graphicFrame>
      <p:sp>
        <p:nvSpPr>
          <p:cNvPr id="11" name="TextBox 10">
            <a:extLst>
              <a:ext uri="{FF2B5EF4-FFF2-40B4-BE49-F238E27FC236}">
                <a16:creationId xmlns:a16="http://schemas.microsoft.com/office/drawing/2014/main" id="{2732A980-D437-EE48-B7D2-522FB0D99E78}"/>
              </a:ext>
            </a:extLst>
          </p:cNvPr>
          <p:cNvSpPr txBox="1"/>
          <p:nvPr/>
        </p:nvSpPr>
        <p:spPr>
          <a:xfrm>
            <a:off x="8491330" y="396204"/>
            <a:ext cx="449162" cy="369332"/>
          </a:xfrm>
          <a:prstGeom prst="rect">
            <a:avLst/>
          </a:prstGeom>
          <a:noFill/>
        </p:spPr>
        <p:txBody>
          <a:bodyPr wrap="none" rtlCol="0">
            <a:spAutoFit/>
          </a:bodyPr>
          <a:lstStyle/>
          <a:p>
            <a:r>
              <a:rPr lang="en-US" altLang="zh-CN" dirty="0"/>
              <a:t>P2</a:t>
            </a:r>
            <a:endParaRPr lang="en-CN" dirty="0"/>
          </a:p>
        </p:txBody>
      </p:sp>
      <p:graphicFrame>
        <p:nvGraphicFramePr>
          <p:cNvPr id="12" name="Table 11">
            <a:extLst>
              <a:ext uri="{FF2B5EF4-FFF2-40B4-BE49-F238E27FC236}">
                <a16:creationId xmlns:a16="http://schemas.microsoft.com/office/drawing/2014/main" id="{8040BD2F-2E69-0046-A9D3-F9F95EC8269C}"/>
              </a:ext>
            </a:extLst>
          </p:cNvPr>
          <p:cNvGraphicFramePr>
            <a:graphicFrameLocks noGrp="1"/>
          </p:cNvGraphicFramePr>
          <p:nvPr>
            <p:extLst>
              <p:ext uri="{D42A27DB-BD31-4B8C-83A1-F6EECF244321}">
                <p14:modId xmlns:p14="http://schemas.microsoft.com/office/powerpoint/2010/main" val="1916964641"/>
              </p:ext>
            </p:extLst>
          </p:nvPr>
        </p:nvGraphicFramePr>
        <p:xfrm>
          <a:off x="871211" y="4260693"/>
          <a:ext cx="3199090" cy="2496261"/>
        </p:xfrm>
        <a:graphic>
          <a:graphicData uri="http://schemas.openxmlformats.org/drawingml/2006/table">
            <a:tbl>
              <a:tblPr bandRow="1">
                <a:tableStyleId>{7DF18680-E054-41AD-8BC1-D1AEF772440D}</a:tableStyleId>
              </a:tblPr>
              <a:tblGrid>
                <a:gridCol w="446405">
                  <a:extLst>
                    <a:ext uri="{9D8B030D-6E8A-4147-A177-3AD203B41FA5}">
                      <a16:colId xmlns:a16="http://schemas.microsoft.com/office/drawing/2014/main" val="3868640913"/>
                    </a:ext>
                  </a:extLst>
                </a:gridCol>
                <a:gridCol w="550537">
                  <a:extLst>
                    <a:ext uri="{9D8B030D-6E8A-4147-A177-3AD203B41FA5}">
                      <a16:colId xmlns:a16="http://schemas.microsoft.com/office/drawing/2014/main" val="242304015"/>
                    </a:ext>
                  </a:extLst>
                </a:gridCol>
                <a:gridCol w="550537">
                  <a:extLst>
                    <a:ext uri="{9D8B030D-6E8A-4147-A177-3AD203B41FA5}">
                      <a16:colId xmlns:a16="http://schemas.microsoft.com/office/drawing/2014/main" val="2924719122"/>
                    </a:ext>
                  </a:extLst>
                </a:gridCol>
                <a:gridCol w="550537">
                  <a:extLst>
                    <a:ext uri="{9D8B030D-6E8A-4147-A177-3AD203B41FA5}">
                      <a16:colId xmlns:a16="http://schemas.microsoft.com/office/drawing/2014/main" val="1362286666"/>
                    </a:ext>
                  </a:extLst>
                </a:gridCol>
                <a:gridCol w="550537">
                  <a:extLst>
                    <a:ext uri="{9D8B030D-6E8A-4147-A177-3AD203B41FA5}">
                      <a16:colId xmlns:a16="http://schemas.microsoft.com/office/drawing/2014/main" val="3581221060"/>
                    </a:ext>
                  </a:extLst>
                </a:gridCol>
                <a:gridCol w="550537">
                  <a:extLst>
                    <a:ext uri="{9D8B030D-6E8A-4147-A177-3AD203B41FA5}">
                      <a16:colId xmlns:a16="http://schemas.microsoft.com/office/drawing/2014/main" val="672756473"/>
                    </a:ext>
                  </a:extLst>
                </a:gridCol>
              </a:tblGrid>
              <a:tr h="432516">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B</a:t>
                      </a:r>
                      <a:endParaRPr lang="en-CN" b="0" dirty="0"/>
                    </a:p>
                  </a:txBody>
                  <a:tcPr/>
                </a:tc>
                <a:extLst>
                  <a:ext uri="{0D108BD9-81ED-4DB2-BD59-A6C34878D82A}">
                    <a16:rowId xmlns:a16="http://schemas.microsoft.com/office/drawing/2014/main" val="1222302274"/>
                  </a:ext>
                </a:extLst>
              </a:tr>
              <a:tr h="412749">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B</a:t>
                      </a:r>
                      <a:endParaRPr lang="en-CN" b="0" dirty="0"/>
                    </a:p>
                  </a:txBody>
                  <a:tcPr/>
                </a:tc>
                <a:extLst>
                  <a:ext uri="{0D108BD9-81ED-4DB2-BD59-A6C34878D82A}">
                    <a16:rowId xmlns:a16="http://schemas.microsoft.com/office/drawing/2014/main" val="2778706101"/>
                  </a:ext>
                </a:extLst>
              </a:tr>
              <a:tr h="412749">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B</a:t>
                      </a:r>
                      <a:endParaRPr lang="en-CN" b="0" dirty="0"/>
                    </a:p>
                  </a:txBody>
                  <a:tcPr/>
                </a:tc>
                <a:tc>
                  <a:txBody>
                    <a:bodyPr/>
                    <a:lstStyle/>
                    <a:p>
                      <a:r>
                        <a:rPr lang="en-US" altLang="zh-CN" b="0" dirty="0"/>
                        <a:t>B</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extLst>
                  <a:ext uri="{0D108BD9-81ED-4DB2-BD59-A6C34878D82A}">
                    <a16:rowId xmlns:a16="http://schemas.microsoft.com/office/drawing/2014/main" val="2550559948"/>
                  </a:ext>
                </a:extLst>
              </a:tr>
              <a:tr h="412749">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extLst>
                  <a:ext uri="{0D108BD9-81ED-4DB2-BD59-A6C34878D82A}">
                    <a16:rowId xmlns:a16="http://schemas.microsoft.com/office/drawing/2014/main" val="1039722088"/>
                  </a:ext>
                </a:extLst>
              </a:tr>
              <a:tr h="412749">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B</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extLst>
                  <a:ext uri="{0D108BD9-81ED-4DB2-BD59-A6C34878D82A}">
                    <a16:rowId xmlns:a16="http://schemas.microsoft.com/office/drawing/2014/main" val="1696215281"/>
                  </a:ext>
                </a:extLst>
              </a:tr>
              <a:tr h="412749">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B</a:t>
                      </a:r>
                      <a:endParaRPr lang="en-CN" b="0" dirty="0"/>
                    </a:p>
                  </a:txBody>
                  <a:tcPr/>
                </a:tc>
                <a:tc>
                  <a:txBody>
                    <a:bodyPr/>
                    <a:lstStyle/>
                    <a:p>
                      <a:r>
                        <a:rPr lang="en-US" altLang="zh-CN" b="0" dirty="0"/>
                        <a:t>B</a:t>
                      </a:r>
                      <a:endParaRPr lang="en-CN" b="0" dirty="0"/>
                    </a:p>
                  </a:txBody>
                  <a:tcPr/>
                </a:tc>
                <a:extLst>
                  <a:ext uri="{0D108BD9-81ED-4DB2-BD59-A6C34878D82A}">
                    <a16:rowId xmlns:a16="http://schemas.microsoft.com/office/drawing/2014/main" val="4151108591"/>
                  </a:ext>
                </a:extLst>
              </a:tr>
            </a:tbl>
          </a:graphicData>
        </a:graphic>
      </p:graphicFrame>
      <p:sp>
        <p:nvSpPr>
          <p:cNvPr id="13" name="TextBox 12">
            <a:extLst>
              <a:ext uri="{FF2B5EF4-FFF2-40B4-BE49-F238E27FC236}">
                <a16:creationId xmlns:a16="http://schemas.microsoft.com/office/drawing/2014/main" id="{17F0EE8A-618A-704D-9965-C8C6A4D24A84}"/>
              </a:ext>
            </a:extLst>
          </p:cNvPr>
          <p:cNvSpPr txBox="1"/>
          <p:nvPr/>
        </p:nvSpPr>
        <p:spPr>
          <a:xfrm>
            <a:off x="791698" y="3739748"/>
            <a:ext cx="449162" cy="369332"/>
          </a:xfrm>
          <a:prstGeom prst="rect">
            <a:avLst/>
          </a:prstGeom>
          <a:noFill/>
        </p:spPr>
        <p:txBody>
          <a:bodyPr wrap="none" rtlCol="0">
            <a:spAutoFit/>
          </a:bodyPr>
          <a:lstStyle/>
          <a:p>
            <a:r>
              <a:rPr lang="en-US" altLang="zh-CN" dirty="0"/>
              <a:t>P3</a:t>
            </a:r>
            <a:endParaRPr lang="en-CN" dirty="0"/>
          </a:p>
        </p:txBody>
      </p:sp>
      <p:graphicFrame>
        <p:nvGraphicFramePr>
          <p:cNvPr id="14" name="Table 13">
            <a:extLst>
              <a:ext uri="{FF2B5EF4-FFF2-40B4-BE49-F238E27FC236}">
                <a16:creationId xmlns:a16="http://schemas.microsoft.com/office/drawing/2014/main" id="{42C537F1-04CB-0246-9A35-F39887CAEEC8}"/>
              </a:ext>
            </a:extLst>
          </p:cNvPr>
          <p:cNvGraphicFramePr>
            <a:graphicFrameLocks noGrp="1"/>
          </p:cNvGraphicFramePr>
          <p:nvPr>
            <p:extLst>
              <p:ext uri="{D42A27DB-BD31-4B8C-83A1-F6EECF244321}">
                <p14:modId xmlns:p14="http://schemas.microsoft.com/office/powerpoint/2010/main" val="4216123326"/>
              </p:ext>
            </p:extLst>
          </p:nvPr>
        </p:nvGraphicFramePr>
        <p:xfrm>
          <a:off x="4828418" y="4260693"/>
          <a:ext cx="3199090" cy="2496261"/>
        </p:xfrm>
        <a:graphic>
          <a:graphicData uri="http://schemas.openxmlformats.org/drawingml/2006/table">
            <a:tbl>
              <a:tblPr bandRow="1">
                <a:tableStyleId>{7DF18680-E054-41AD-8BC1-D1AEF772440D}</a:tableStyleId>
              </a:tblPr>
              <a:tblGrid>
                <a:gridCol w="446405">
                  <a:extLst>
                    <a:ext uri="{9D8B030D-6E8A-4147-A177-3AD203B41FA5}">
                      <a16:colId xmlns:a16="http://schemas.microsoft.com/office/drawing/2014/main" val="3868640913"/>
                    </a:ext>
                  </a:extLst>
                </a:gridCol>
                <a:gridCol w="550537">
                  <a:extLst>
                    <a:ext uri="{9D8B030D-6E8A-4147-A177-3AD203B41FA5}">
                      <a16:colId xmlns:a16="http://schemas.microsoft.com/office/drawing/2014/main" val="242304015"/>
                    </a:ext>
                  </a:extLst>
                </a:gridCol>
                <a:gridCol w="550537">
                  <a:extLst>
                    <a:ext uri="{9D8B030D-6E8A-4147-A177-3AD203B41FA5}">
                      <a16:colId xmlns:a16="http://schemas.microsoft.com/office/drawing/2014/main" val="2924719122"/>
                    </a:ext>
                  </a:extLst>
                </a:gridCol>
                <a:gridCol w="550537">
                  <a:extLst>
                    <a:ext uri="{9D8B030D-6E8A-4147-A177-3AD203B41FA5}">
                      <a16:colId xmlns:a16="http://schemas.microsoft.com/office/drawing/2014/main" val="1362286666"/>
                    </a:ext>
                  </a:extLst>
                </a:gridCol>
                <a:gridCol w="550537">
                  <a:extLst>
                    <a:ext uri="{9D8B030D-6E8A-4147-A177-3AD203B41FA5}">
                      <a16:colId xmlns:a16="http://schemas.microsoft.com/office/drawing/2014/main" val="3581221060"/>
                    </a:ext>
                  </a:extLst>
                </a:gridCol>
                <a:gridCol w="550537">
                  <a:extLst>
                    <a:ext uri="{9D8B030D-6E8A-4147-A177-3AD203B41FA5}">
                      <a16:colId xmlns:a16="http://schemas.microsoft.com/office/drawing/2014/main" val="672756473"/>
                    </a:ext>
                  </a:extLst>
                </a:gridCol>
              </a:tblGrid>
              <a:tr h="432516">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B</a:t>
                      </a:r>
                      <a:endParaRPr lang="en-CN" b="0" dirty="0"/>
                    </a:p>
                  </a:txBody>
                  <a:tcPr/>
                </a:tc>
                <a:extLst>
                  <a:ext uri="{0D108BD9-81ED-4DB2-BD59-A6C34878D82A}">
                    <a16:rowId xmlns:a16="http://schemas.microsoft.com/office/drawing/2014/main" val="1222302274"/>
                  </a:ext>
                </a:extLst>
              </a:tr>
              <a:tr h="412749">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extLst>
                  <a:ext uri="{0D108BD9-81ED-4DB2-BD59-A6C34878D82A}">
                    <a16:rowId xmlns:a16="http://schemas.microsoft.com/office/drawing/2014/main" val="2778706101"/>
                  </a:ext>
                </a:extLst>
              </a:tr>
              <a:tr h="412749">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B</a:t>
                      </a:r>
                      <a:endParaRPr lang="en-CN" b="0" dirty="0"/>
                    </a:p>
                  </a:txBody>
                  <a:tcPr/>
                </a:tc>
                <a:tc>
                  <a:txBody>
                    <a:bodyPr/>
                    <a:lstStyle/>
                    <a:p>
                      <a:r>
                        <a:rPr lang="en-US" altLang="zh-CN" b="0" dirty="0"/>
                        <a:t>B</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extLst>
                  <a:ext uri="{0D108BD9-81ED-4DB2-BD59-A6C34878D82A}">
                    <a16:rowId xmlns:a16="http://schemas.microsoft.com/office/drawing/2014/main" val="2550559948"/>
                  </a:ext>
                </a:extLst>
              </a:tr>
              <a:tr h="412749">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extLst>
                  <a:ext uri="{0D108BD9-81ED-4DB2-BD59-A6C34878D82A}">
                    <a16:rowId xmlns:a16="http://schemas.microsoft.com/office/drawing/2014/main" val="1039722088"/>
                  </a:ext>
                </a:extLst>
              </a:tr>
              <a:tr h="412749">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B</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extLst>
                  <a:ext uri="{0D108BD9-81ED-4DB2-BD59-A6C34878D82A}">
                    <a16:rowId xmlns:a16="http://schemas.microsoft.com/office/drawing/2014/main" val="1696215281"/>
                  </a:ext>
                </a:extLst>
              </a:tr>
              <a:tr h="412749">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B</a:t>
                      </a:r>
                      <a:endParaRPr lang="en-CN" b="0" dirty="0"/>
                    </a:p>
                  </a:txBody>
                  <a:tcPr/>
                </a:tc>
                <a:extLst>
                  <a:ext uri="{0D108BD9-81ED-4DB2-BD59-A6C34878D82A}">
                    <a16:rowId xmlns:a16="http://schemas.microsoft.com/office/drawing/2014/main" val="4151108591"/>
                  </a:ext>
                </a:extLst>
              </a:tr>
            </a:tbl>
          </a:graphicData>
        </a:graphic>
      </p:graphicFrame>
      <p:sp>
        <p:nvSpPr>
          <p:cNvPr id="15" name="TextBox 14">
            <a:extLst>
              <a:ext uri="{FF2B5EF4-FFF2-40B4-BE49-F238E27FC236}">
                <a16:creationId xmlns:a16="http://schemas.microsoft.com/office/drawing/2014/main" id="{EB7DA356-A805-0A48-AA24-0CDF511726C8}"/>
              </a:ext>
            </a:extLst>
          </p:cNvPr>
          <p:cNvSpPr txBox="1"/>
          <p:nvPr/>
        </p:nvSpPr>
        <p:spPr>
          <a:xfrm>
            <a:off x="4748905" y="3739748"/>
            <a:ext cx="449162" cy="369332"/>
          </a:xfrm>
          <a:prstGeom prst="rect">
            <a:avLst/>
          </a:prstGeom>
          <a:noFill/>
        </p:spPr>
        <p:txBody>
          <a:bodyPr wrap="none" rtlCol="0">
            <a:spAutoFit/>
          </a:bodyPr>
          <a:lstStyle/>
          <a:p>
            <a:r>
              <a:rPr lang="en-US" altLang="zh-CN" dirty="0"/>
              <a:t>P4</a:t>
            </a:r>
            <a:endParaRPr lang="en-CN" dirty="0"/>
          </a:p>
        </p:txBody>
      </p:sp>
      <p:graphicFrame>
        <p:nvGraphicFramePr>
          <p:cNvPr id="16" name="Table 15">
            <a:extLst>
              <a:ext uri="{FF2B5EF4-FFF2-40B4-BE49-F238E27FC236}">
                <a16:creationId xmlns:a16="http://schemas.microsoft.com/office/drawing/2014/main" id="{943E9B49-B8CD-1646-99F3-6A9A7EB108E4}"/>
              </a:ext>
            </a:extLst>
          </p:cNvPr>
          <p:cNvGraphicFramePr>
            <a:graphicFrameLocks noGrp="1"/>
          </p:cNvGraphicFramePr>
          <p:nvPr>
            <p:extLst>
              <p:ext uri="{D42A27DB-BD31-4B8C-83A1-F6EECF244321}">
                <p14:modId xmlns:p14="http://schemas.microsoft.com/office/powerpoint/2010/main" val="611966778"/>
              </p:ext>
            </p:extLst>
          </p:nvPr>
        </p:nvGraphicFramePr>
        <p:xfrm>
          <a:off x="8570843" y="4260693"/>
          <a:ext cx="3199090" cy="2496261"/>
        </p:xfrm>
        <a:graphic>
          <a:graphicData uri="http://schemas.openxmlformats.org/drawingml/2006/table">
            <a:tbl>
              <a:tblPr bandRow="1">
                <a:tableStyleId>{7DF18680-E054-41AD-8BC1-D1AEF772440D}</a:tableStyleId>
              </a:tblPr>
              <a:tblGrid>
                <a:gridCol w="446405">
                  <a:extLst>
                    <a:ext uri="{9D8B030D-6E8A-4147-A177-3AD203B41FA5}">
                      <a16:colId xmlns:a16="http://schemas.microsoft.com/office/drawing/2014/main" val="3868640913"/>
                    </a:ext>
                  </a:extLst>
                </a:gridCol>
                <a:gridCol w="550537">
                  <a:extLst>
                    <a:ext uri="{9D8B030D-6E8A-4147-A177-3AD203B41FA5}">
                      <a16:colId xmlns:a16="http://schemas.microsoft.com/office/drawing/2014/main" val="242304015"/>
                    </a:ext>
                  </a:extLst>
                </a:gridCol>
                <a:gridCol w="550537">
                  <a:extLst>
                    <a:ext uri="{9D8B030D-6E8A-4147-A177-3AD203B41FA5}">
                      <a16:colId xmlns:a16="http://schemas.microsoft.com/office/drawing/2014/main" val="2924719122"/>
                    </a:ext>
                  </a:extLst>
                </a:gridCol>
                <a:gridCol w="550537">
                  <a:extLst>
                    <a:ext uri="{9D8B030D-6E8A-4147-A177-3AD203B41FA5}">
                      <a16:colId xmlns:a16="http://schemas.microsoft.com/office/drawing/2014/main" val="1362286666"/>
                    </a:ext>
                  </a:extLst>
                </a:gridCol>
                <a:gridCol w="550537">
                  <a:extLst>
                    <a:ext uri="{9D8B030D-6E8A-4147-A177-3AD203B41FA5}">
                      <a16:colId xmlns:a16="http://schemas.microsoft.com/office/drawing/2014/main" val="3581221060"/>
                    </a:ext>
                  </a:extLst>
                </a:gridCol>
                <a:gridCol w="550537">
                  <a:extLst>
                    <a:ext uri="{9D8B030D-6E8A-4147-A177-3AD203B41FA5}">
                      <a16:colId xmlns:a16="http://schemas.microsoft.com/office/drawing/2014/main" val="672756473"/>
                    </a:ext>
                  </a:extLst>
                </a:gridCol>
              </a:tblGrid>
              <a:tr h="432516">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extLst>
                  <a:ext uri="{0D108BD9-81ED-4DB2-BD59-A6C34878D82A}">
                    <a16:rowId xmlns:a16="http://schemas.microsoft.com/office/drawing/2014/main" val="1222302274"/>
                  </a:ext>
                </a:extLst>
              </a:tr>
              <a:tr h="412749">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extLst>
                  <a:ext uri="{0D108BD9-81ED-4DB2-BD59-A6C34878D82A}">
                    <a16:rowId xmlns:a16="http://schemas.microsoft.com/office/drawing/2014/main" val="2778706101"/>
                  </a:ext>
                </a:extLst>
              </a:tr>
              <a:tr h="412749">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extLst>
                  <a:ext uri="{0D108BD9-81ED-4DB2-BD59-A6C34878D82A}">
                    <a16:rowId xmlns:a16="http://schemas.microsoft.com/office/drawing/2014/main" val="2550559948"/>
                  </a:ext>
                </a:extLst>
              </a:tr>
              <a:tr h="412749">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tc>
                  <a:txBody>
                    <a:bodyPr/>
                    <a:lstStyle/>
                    <a:p>
                      <a:r>
                        <a:rPr lang="en-US" altLang="zh-CN" b="0" dirty="0"/>
                        <a:t>G</a:t>
                      </a:r>
                      <a:endParaRPr lang="en-CN" b="0" dirty="0"/>
                    </a:p>
                  </a:txBody>
                  <a:tcPr/>
                </a:tc>
                <a:extLst>
                  <a:ext uri="{0D108BD9-81ED-4DB2-BD59-A6C34878D82A}">
                    <a16:rowId xmlns:a16="http://schemas.microsoft.com/office/drawing/2014/main" val="1039722088"/>
                  </a:ext>
                </a:extLst>
              </a:tr>
              <a:tr h="412749">
                <a:tc>
                  <a:txBody>
                    <a:bodyPr/>
                    <a:lstStyle/>
                    <a:p>
                      <a:r>
                        <a:rPr lang="en-US" altLang="zh-CN" b="0" dirty="0"/>
                        <a:t>B</a:t>
                      </a:r>
                      <a:endParaRPr lang="en-CN" b="0" dirty="0"/>
                    </a:p>
                  </a:txBody>
                  <a:tcPr/>
                </a:tc>
                <a:tc>
                  <a:txBody>
                    <a:bodyPr/>
                    <a:lstStyle/>
                    <a:p>
                      <a:r>
                        <a:rPr lang="en-US" altLang="zh-CN" b="0" dirty="0"/>
                        <a:t>B</a:t>
                      </a:r>
                      <a:endParaRPr lang="en-CN" b="0" dirty="0"/>
                    </a:p>
                  </a:txBody>
                  <a:tcPr/>
                </a:tc>
                <a:tc>
                  <a:txBody>
                    <a:bodyPr/>
                    <a:lstStyle/>
                    <a:p>
                      <a:r>
                        <a:rPr lang="en-US" altLang="zh-CN" b="0" dirty="0"/>
                        <a:t>B</a:t>
                      </a:r>
                      <a:endParaRPr lang="en-CN" b="0" dirty="0"/>
                    </a:p>
                  </a:txBody>
                  <a:tcPr/>
                </a:tc>
                <a:tc>
                  <a:txBody>
                    <a:bodyPr/>
                    <a:lstStyle/>
                    <a:p>
                      <a:r>
                        <a:rPr lang="en-US" altLang="zh-CN" b="0" dirty="0"/>
                        <a:t>B</a:t>
                      </a:r>
                      <a:endParaRPr lang="en-CN" b="0" dirty="0"/>
                    </a:p>
                  </a:txBody>
                  <a:tcPr/>
                </a:tc>
                <a:tc>
                  <a:txBody>
                    <a:bodyPr/>
                    <a:lstStyle/>
                    <a:p>
                      <a:r>
                        <a:rPr lang="en-US" altLang="zh-CN" b="0" dirty="0"/>
                        <a:t>B</a:t>
                      </a:r>
                      <a:endParaRPr lang="en-CN" b="0" dirty="0"/>
                    </a:p>
                  </a:txBody>
                  <a:tcPr/>
                </a:tc>
                <a:tc>
                  <a:txBody>
                    <a:bodyPr/>
                    <a:lstStyle/>
                    <a:p>
                      <a:r>
                        <a:rPr lang="en-US" altLang="zh-CN" b="0" dirty="0"/>
                        <a:t>B</a:t>
                      </a:r>
                      <a:endParaRPr lang="en-CN" b="0" dirty="0"/>
                    </a:p>
                  </a:txBody>
                  <a:tcPr/>
                </a:tc>
                <a:extLst>
                  <a:ext uri="{0D108BD9-81ED-4DB2-BD59-A6C34878D82A}">
                    <a16:rowId xmlns:a16="http://schemas.microsoft.com/office/drawing/2014/main" val="1696215281"/>
                  </a:ext>
                </a:extLst>
              </a:tr>
              <a:tr h="412749">
                <a:tc>
                  <a:txBody>
                    <a:bodyPr/>
                    <a:lstStyle/>
                    <a:p>
                      <a:r>
                        <a:rPr lang="en-US" altLang="zh-CN" b="0" dirty="0"/>
                        <a:t>B</a:t>
                      </a:r>
                      <a:endParaRPr lang="en-CN" b="0" dirty="0"/>
                    </a:p>
                  </a:txBody>
                  <a:tcPr/>
                </a:tc>
                <a:tc>
                  <a:txBody>
                    <a:bodyPr/>
                    <a:lstStyle/>
                    <a:p>
                      <a:r>
                        <a:rPr lang="en-US" altLang="zh-CN" b="0" dirty="0"/>
                        <a:t>B</a:t>
                      </a:r>
                      <a:endParaRPr lang="en-CN" b="0" dirty="0"/>
                    </a:p>
                  </a:txBody>
                  <a:tcPr/>
                </a:tc>
                <a:tc>
                  <a:txBody>
                    <a:bodyPr/>
                    <a:lstStyle/>
                    <a:p>
                      <a:r>
                        <a:rPr lang="en-US" altLang="zh-CN" b="0" dirty="0"/>
                        <a:t>B</a:t>
                      </a:r>
                      <a:endParaRPr lang="en-CN" b="0" dirty="0"/>
                    </a:p>
                  </a:txBody>
                  <a:tcPr/>
                </a:tc>
                <a:tc>
                  <a:txBody>
                    <a:bodyPr/>
                    <a:lstStyle/>
                    <a:p>
                      <a:r>
                        <a:rPr lang="en-US" altLang="zh-CN" b="0" dirty="0"/>
                        <a:t>B</a:t>
                      </a:r>
                      <a:endParaRPr lang="en-CN" b="0" dirty="0"/>
                    </a:p>
                  </a:txBody>
                  <a:tcPr/>
                </a:tc>
                <a:tc>
                  <a:txBody>
                    <a:bodyPr/>
                    <a:lstStyle/>
                    <a:p>
                      <a:r>
                        <a:rPr lang="en-US" altLang="zh-CN" b="0" dirty="0"/>
                        <a:t>B</a:t>
                      </a:r>
                      <a:endParaRPr lang="en-CN" b="0" dirty="0"/>
                    </a:p>
                  </a:txBody>
                  <a:tcPr/>
                </a:tc>
                <a:tc>
                  <a:txBody>
                    <a:bodyPr/>
                    <a:lstStyle/>
                    <a:p>
                      <a:r>
                        <a:rPr lang="en-US" altLang="zh-CN" b="0" dirty="0"/>
                        <a:t>B</a:t>
                      </a:r>
                      <a:endParaRPr lang="en-CN" b="0" dirty="0"/>
                    </a:p>
                  </a:txBody>
                  <a:tcPr/>
                </a:tc>
                <a:extLst>
                  <a:ext uri="{0D108BD9-81ED-4DB2-BD59-A6C34878D82A}">
                    <a16:rowId xmlns:a16="http://schemas.microsoft.com/office/drawing/2014/main" val="4151108591"/>
                  </a:ext>
                </a:extLst>
              </a:tr>
            </a:tbl>
          </a:graphicData>
        </a:graphic>
      </p:graphicFrame>
      <p:sp>
        <p:nvSpPr>
          <p:cNvPr id="17" name="TextBox 16">
            <a:extLst>
              <a:ext uri="{FF2B5EF4-FFF2-40B4-BE49-F238E27FC236}">
                <a16:creationId xmlns:a16="http://schemas.microsoft.com/office/drawing/2014/main" id="{6E29554C-6CD9-284E-9D71-17D2857E0CAB}"/>
              </a:ext>
            </a:extLst>
          </p:cNvPr>
          <p:cNvSpPr txBox="1"/>
          <p:nvPr/>
        </p:nvSpPr>
        <p:spPr>
          <a:xfrm>
            <a:off x="8491330" y="3739748"/>
            <a:ext cx="449162" cy="369332"/>
          </a:xfrm>
          <a:prstGeom prst="rect">
            <a:avLst/>
          </a:prstGeom>
          <a:noFill/>
        </p:spPr>
        <p:txBody>
          <a:bodyPr wrap="none" rtlCol="0">
            <a:spAutoFit/>
          </a:bodyPr>
          <a:lstStyle/>
          <a:p>
            <a:r>
              <a:rPr lang="en-US" altLang="zh-CN" dirty="0"/>
              <a:t>P5</a:t>
            </a:r>
            <a:endParaRPr lang="en-CN" dirty="0"/>
          </a:p>
        </p:txBody>
      </p:sp>
    </p:spTree>
    <p:extLst>
      <p:ext uri="{BB962C8B-B14F-4D97-AF65-F5344CB8AC3E}">
        <p14:creationId xmlns:p14="http://schemas.microsoft.com/office/powerpoint/2010/main" val="230709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dissolv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dissolve">
                                      <p:cBhvr>
                                        <p:cTn id="23" dur="500"/>
                                        <p:tgtEl>
                                          <p:spTgt spid="13"/>
                                        </p:tgtEl>
                                      </p:cBhvr>
                                    </p:animEffect>
                                  </p:childTnLst>
                                </p:cTn>
                              </p:par>
                              <p:par>
                                <p:cTn id="24" presetID="9"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dissolv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dissolve">
                                      <p:cBhvr>
                                        <p:cTn id="31" dur="500"/>
                                        <p:tgtEl>
                                          <p:spTgt spid="15"/>
                                        </p:tgtEl>
                                      </p:cBhvr>
                                    </p:animEffect>
                                  </p:childTnLst>
                                </p:cTn>
                              </p:par>
                              <p:par>
                                <p:cTn id="32" presetID="9"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dissolve">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dissolve">
                                      <p:cBhvr>
                                        <p:cTn id="39" dur="500"/>
                                        <p:tgtEl>
                                          <p:spTgt spid="17"/>
                                        </p:tgtEl>
                                      </p:cBhvr>
                                    </p:animEffect>
                                  </p:childTnLst>
                                </p:cTn>
                              </p:par>
                              <p:par>
                                <p:cTn id="40" presetID="9" presetClass="entr" presetSubtype="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dissolve">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3DAB3-A7D7-D74F-A28C-1B3B3D6E10FD}"/>
              </a:ext>
            </a:extLst>
          </p:cNvPr>
          <p:cNvSpPr>
            <a:spLocks noGrp="1"/>
          </p:cNvSpPr>
          <p:nvPr>
            <p:ph type="title"/>
          </p:nvPr>
        </p:nvSpPr>
        <p:spPr/>
        <p:txBody>
          <a:bodyPr/>
          <a:lstStyle/>
          <a:p>
            <a:r>
              <a:rPr lang="en-CN" dirty="0"/>
              <a:t>Question</a:t>
            </a:r>
          </a:p>
        </p:txBody>
      </p:sp>
      <p:graphicFrame>
        <p:nvGraphicFramePr>
          <p:cNvPr id="4" name="Table 4">
            <a:extLst>
              <a:ext uri="{FF2B5EF4-FFF2-40B4-BE49-F238E27FC236}">
                <a16:creationId xmlns:a16="http://schemas.microsoft.com/office/drawing/2014/main" id="{42150B35-BEE5-8340-995B-C766B4614FEB}"/>
              </a:ext>
            </a:extLst>
          </p:cNvPr>
          <p:cNvGraphicFramePr>
            <a:graphicFrameLocks noGrp="1"/>
          </p:cNvGraphicFramePr>
          <p:nvPr>
            <p:ph idx="1"/>
            <p:extLst>
              <p:ext uri="{D42A27DB-BD31-4B8C-83A1-F6EECF244321}">
                <p14:modId xmlns:p14="http://schemas.microsoft.com/office/powerpoint/2010/main" val="2696567080"/>
              </p:ext>
            </p:extLst>
          </p:nvPr>
        </p:nvGraphicFramePr>
        <p:xfrm>
          <a:off x="2334109" y="2498863"/>
          <a:ext cx="2655336" cy="2565955"/>
        </p:xfrm>
        <a:graphic>
          <a:graphicData uri="http://schemas.openxmlformats.org/drawingml/2006/table">
            <a:tbl>
              <a:tblPr bandRow="1">
                <a:tableStyleId>{8FD4443E-F989-4FC4-A0C8-D5A2AF1F390B}</a:tableStyleId>
              </a:tblPr>
              <a:tblGrid>
                <a:gridCol w="663834">
                  <a:extLst>
                    <a:ext uri="{9D8B030D-6E8A-4147-A177-3AD203B41FA5}">
                      <a16:colId xmlns:a16="http://schemas.microsoft.com/office/drawing/2014/main" val="1129635931"/>
                    </a:ext>
                  </a:extLst>
                </a:gridCol>
                <a:gridCol w="663834">
                  <a:extLst>
                    <a:ext uri="{9D8B030D-6E8A-4147-A177-3AD203B41FA5}">
                      <a16:colId xmlns:a16="http://schemas.microsoft.com/office/drawing/2014/main" val="709675663"/>
                    </a:ext>
                  </a:extLst>
                </a:gridCol>
                <a:gridCol w="663834">
                  <a:extLst>
                    <a:ext uri="{9D8B030D-6E8A-4147-A177-3AD203B41FA5}">
                      <a16:colId xmlns:a16="http://schemas.microsoft.com/office/drawing/2014/main" val="3664181287"/>
                    </a:ext>
                  </a:extLst>
                </a:gridCol>
                <a:gridCol w="663834">
                  <a:extLst>
                    <a:ext uri="{9D8B030D-6E8A-4147-A177-3AD203B41FA5}">
                      <a16:colId xmlns:a16="http://schemas.microsoft.com/office/drawing/2014/main" val="247496224"/>
                    </a:ext>
                  </a:extLst>
                </a:gridCol>
              </a:tblGrid>
              <a:tr h="513191">
                <a:tc>
                  <a:txBody>
                    <a:bodyPr/>
                    <a:lstStyle/>
                    <a:p>
                      <a:r>
                        <a:rPr lang="en-US" altLang="zh-CN" dirty="0"/>
                        <a:t>A</a:t>
                      </a:r>
                      <a:endParaRPr lang="en-CN" dirty="0"/>
                    </a:p>
                  </a:txBody>
                  <a:tcPr/>
                </a:tc>
                <a:tc>
                  <a:txBody>
                    <a:bodyPr/>
                    <a:lstStyle/>
                    <a:p>
                      <a:r>
                        <a:rPr lang="en-US" altLang="zh-CN" dirty="0"/>
                        <a:t>B</a:t>
                      </a:r>
                      <a:endParaRPr lang="en-CN" dirty="0"/>
                    </a:p>
                  </a:txBody>
                  <a:tcPr/>
                </a:tc>
                <a:tc>
                  <a:txBody>
                    <a:bodyPr/>
                    <a:lstStyle/>
                    <a:p>
                      <a:r>
                        <a:rPr lang="en-US" altLang="zh-CN" dirty="0"/>
                        <a:t>A</a:t>
                      </a:r>
                      <a:endParaRPr lang="en-CN" dirty="0"/>
                    </a:p>
                  </a:txBody>
                  <a:tcPr/>
                </a:tc>
                <a:tc>
                  <a:txBody>
                    <a:bodyPr/>
                    <a:lstStyle/>
                    <a:p>
                      <a:r>
                        <a:rPr lang="en-US" altLang="zh-CN" dirty="0"/>
                        <a:t>B</a:t>
                      </a:r>
                      <a:endParaRPr lang="en-CN" dirty="0"/>
                    </a:p>
                  </a:txBody>
                  <a:tcPr/>
                </a:tc>
                <a:extLst>
                  <a:ext uri="{0D108BD9-81ED-4DB2-BD59-A6C34878D82A}">
                    <a16:rowId xmlns:a16="http://schemas.microsoft.com/office/drawing/2014/main" val="621999588"/>
                  </a:ext>
                </a:extLst>
              </a:tr>
              <a:tr h="513191">
                <a:tc>
                  <a:txBody>
                    <a:bodyPr/>
                    <a:lstStyle/>
                    <a:p>
                      <a:r>
                        <a:rPr lang="en-US" altLang="zh-CN" dirty="0"/>
                        <a:t>A</a:t>
                      </a:r>
                      <a:endParaRPr lang="en-CN" dirty="0"/>
                    </a:p>
                  </a:txBody>
                  <a:tcPr/>
                </a:tc>
                <a:tc>
                  <a:txBody>
                    <a:bodyPr/>
                    <a:lstStyle/>
                    <a:p>
                      <a:r>
                        <a:rPr lang="en-US" altLang="zh-CN" dirty="0"/>
                        <a:t>A</a:t>
                      </a:r>
                      <a:endParaRPr lang="en-CN" dirty="0"/>
                    </a:p>
                  </a:txBody>
                  <a:tcPr/>
                </a:tc>
                <a:tc>
                  <a:txBody>
                    <a:bodyPr/>
                    <a:lstStyle/>
                    <a:p>
                      <a:r>
                        <a:rPr lang="en-US" altLang="zh-CN" dirty="0"/>
                        <a:t>B</a:t>
                      </a:r>
                      <a:endParaRPr lang="en-CN" dirty="0"/>
                    </a:p>
                  </a:txBody>
                  <a:tcPr/>
                </a:tc>
                <a:tc>
                  <a:txBody>
                    <a:bodyPr/>
                    <a:lstStyle/>
                    <a:p>
                      <a:r>
                        <a:rPr lang="en-US" altLang="zh-CN" dirty="0"/>
                        <a:t>A</a:t>
                      </a:r>
                      <a:endParaRPr lang="en-CN" dirty="0"/>
                    </a:p>
                  </a:txBody>
                  <a:tcPr/>
                </a:tc>
                <a:extLst>
                  <a:ext uri="{0D108BD9-81ED-4DB2-BD59-A6C34878D82A}">
                    <a16:rowId xmlns:a16="http://schemas.microsoft.com/office/drawing/2014/main" val="1508554187"/>
                  </a:ext>
                </a:extLst>
              </a:tr>
              <a:tr h="513191">
                <a:tc>
                  <a:txBody>
                    <a:bodyPr/>
                    <a:lstStyle/>
                    <a:p>
                      <a:r>
                        <a:rPr lang="en-US" altLang="zh-CN" dirty="0"/>
                        <a:t>B</a:t>
                      </a:r>
                      <a:endParaRPr lang="en-CN" dirty="0"/>
                    </a:p>
                  </a:txBody>
                  <a:tcPr/>
                </a:tc>
                <a:tc>
                  <a:txBody>
                    <a:bodyPr/>
                    <a:lstStyle/>
                    <a:p>
                      <a:r>
                        <a:rPr lang="en-US" altLang="zh-CN" dirty="0"/>
                        <a:t>B</a:t>
                      </a:r>
                      <a:endParaRPr lang="en-CN" dirty="0"/>
                    </a:p>
                  </a:txBody>
                  <a:tcPr/>
                </a:tc>
                <a:tc>
                  <a:txBody>
                    <a:bodyPr/>
                    <a:lstStyle/>
                    <a:p>
                      <a:r>
                        <a:rPr lang="en-US" altLang="zh-CN" dirty="0"/>
                        <a:t>B</a:t>
                      </a:r>
                      <a:endParaRPr lang="en-CN" dirty="0"/>
                    </a:p>
                  </a:txBody>
                  <a:tcPr/>
                </a:tc>
                <a:tc>
                  <a:txBody>
                    <a:bodyPr/>
                    <a:lstStyle/>
                    <a:p>
                      <a:r>
                        <a:rPr lang="en-US" altLang="zh-CN" dirty="0"/>
                        <a:t>B</a:t>
                      </a:r>
                      <a:endParaRPr lang="en-CN" dirty="0"/>
                    </a:p>
                  </a:txBody>
                  <a:tcPr/>
                </a:tc>
                <a:extLst>
                  <a:ext uri="{0D108BD9-81ED-4DB2-BD59-A6C34878D82A}">
                    <a16:rowId xmlns:a16="http://schemas.microsoft.com/office/drawing/2014/main" val="3964189628"/>
                  </a:ext>
                </a:extLst>
              </a:tr>
              <a:tr h="513191">
                <a:tc>
                  <a:txBody>
                    <a:bodyPr/>
                    <a:lstStyle/>
                    <a:p>
                      <a:r>
                        <a:rPr lang="en-US" altLang="zh-CN" dirty="0"/>
                        <a:t>A</a:t>
                      </a:r>
                      <a:endParaRPr lang="en-CN" dirty="0"/>
                    </a:p>
                  </a:txBody>
                  <a:tcPr/>
                </a:tc>
                <a:tc>
                  <a:txBody>
                    <a:bodyPr/>
                    <a:lstStyle/>
                    <a:p>
                      <a:r>
                        <a:rPr lang="en-US" altLang="zh-CN" dirty="0"/>
                        <a:t>A</a:t>
                      </a:r>
                      <a:endParaRPr lang="en-CN" dirty="0"/>
                    </a:p>
                  </a:txBody>
                  <a:tcPr/>
                </a:tc>
                <a:tc>
                  <a:txBody>
                    <a:bodyPr/>
                    <a:lstStyle/>
                    <a:p>
                      <a:r>
                        <a:rPr lang="en-US" altLang="zh-CN" dirty="0"/>
                        <a:t>B</a:t>
                      </a:r>
                      <a:endParaRPr lang="en-CN" dirty="0"/>
                    </a:p>
                  </a:txBody>
                  <a:tcPr/>
                </a:tc>
                <a:tc>
                  <a:txBody>
                    <a:bodyPr/>
                    <a:lstStyle/>
                    <a:p>
                      <a:r>
                        <a:rPr lang="en-US" altLang="zh-CN" dirty="0"/>
                        <a:t>A</a:t>
                      </a:r>
                      <a:endParaRPr lang="en-CN" dirty="0"/>
                    </a:p>
                  </a:txBody>
                  <a:tcPr/>
                </a:tc>
                <a:extLst>
                  <a:ext uri="{0D108BD9-81ED-4DB2-BD59-A6C34878D82A}">
                    <a16:rowId xmlns:a16="http://schemas.microsoft.com/office/drawing/2014/main" val="4083907118"/>
                  </a:ext>
                </a:extLst>
              </a:tr>
              <a:tr h="513191">
                <a:tc>
                  <a:txBody>
                    <a:bodyPr/>
                    <a:lstStyle/>
                    <a:p>
                      <a:r>
                        <a:rPr lang="en-US" altLang="zh-CN" dirty="0"/>
                        <a:t>A</a:t>
                      </a:r>
                      <a:endParaRPr lang="en-CN" dirty="0"/>
                    </a:p>
                  </a:txBody>
                  <a:tcPr/>
                </a:tc>
                <a:tc>
                  <a:txBody>
                    <a:bodyPr/>
                    <a:lstStyle/>
                    <a:p>
                      <a:r>
                        <a:rPr lang="en-US" altLang="zh-CN" dirty="0"/>
                        <a:t>B</a:t>
                      </a:r>
                      <a:endParaRPr lang="en-CN" dirty="0"/>
                    </a:p>
                  </a:txBody>
                  <a:tcPr/>
                </a:tc>
                <a:tc>
                  <a:txBody>
                    <a:bodyPr/>
                    <a:lstStyle/>
                    <a:p>
                      <a:r>
                        <a:rPr lang="en-US" altLang="zh-CN" dirty="0"/>
                        <a:t>A</a:t>
                      </a:r>
                      <a:endParaRPr lang="en-CN" dirty="0"/>
                    </a:p>
                  </a:txBody>
                  <a:tcPr/>
                </a:tc>
                <a:tc>
                  <a:txBody>
                    <a:bodyPr/>
                    <a:lstStyle/>
                    <a:p>
                      <a:r>
                        <a:rPr lang="en-US" altLang="zh-CN" dirty="0"/>
                        <a:t>A</a:t>
                      </a:r>
                      <a:endParaRPr lang="en-CN" dirty="0"/>
                    </a:p>
                  </a:txBody>
                  <a:tcPr/>
                </a:tc>
                <a:extLst>
                  <a:ext uri="{0D108BD9-81ED-4DB2-BD59-A6C34878D82A}">
                    <a16:rowId xmlns:a16="http://schemas.microsoft.com/office/drawing/2014/main" val="3367620423"/>
                  </a:ext>
                </a:extLst>
              </a:tr>
            </a:tbl>
          </a:graphicData>
        </a:graphic>
      </p:graphicFrame>
      <p:graphicFrame>
        <p:nvGraphicFramePr>
          <p:cNvPr id="5" name="Table 4">
            <a:extLst>
              <a:ext uri="{FF2B5EF4-FFF2-40B4-BE49-F238E27FC236}">
                <a16:creationId xmlns:a16="http://schemas.microsoft.com/office/drawing/2014/main" id="{D575C3D4-C67F-494F-A3B4-669A77D3F317}"/>
              </a:ext>
            </a:extLst>
          </p:cNvPr>
          <p:cNvGraphicFramePr>
            <a:graphicFrameLocks/>
          </p:cNvGraphicFramePr>
          <p:nvPr>
            <p:extLst>
              <p:ext uri="{D42A27DB-BD31-4B8C-83A1-F6EECF244321}">
                <p14:modId xmlns:p14="http://schemas.microsoft.com/office/powerpoint/2010/main" val="703547400"/>
              </p:ext>
            </p:extLst>
          </p:nvPr>
        </p:nvGraphicFramePr>
        <p:xfrm>
          <a:off x="5985084" y="2483127"/>
          <a:ext cx="2655336" cy="2565954"/>
        </p:xfrm>
        <a:graphic>
          <a:graphicData uri="http://schemas.openxmlformats.org/drawingml/2006/table">
            <a:tbl>
              <a:tblPr bandRow="1">
                <a:tableStyleId>{8FD4443E-F989-4FC4-A0C8-D5A2AF1F390B}</a:tableStyleId>
              </a:tblPr>
              <a:tblGrid>
                <a:gridCol w="663834">
                  <a:extLst>
                    <a:ext uri="{9D8B030D-6E8A-4147-A177-3AD203B41FA5}">
                      <a16:colId xmlns:a16="http://schemas.microsoft.com/office/drawing/2014/main" val="1129635931"/>
                    </a:ext>
                  </a:extLst>
                </a:gridCol>
                <a:gridCol w="663834">
                  <a:extLst>
                    <a:ext uri="{9D8B030D-6E8A-4147-A177-3AD203B41FA5}">
                      <a16:colId xmlns:a16="http://schemas.microsoft.com/office/drawing/2014/main" val="709675663"/>
                    </a:ext>
                  </a:extLst>
                </a:gridCol>
                <a:gridCol w="663834">
                  <a:extLst>
                    <a:ext uri="{9D8B030D-6E8A-4147-A177-3AD203B41FA5}">
                      <a16:colId xmlns:a16="http://schemas.microsoft.com/office/drawing/2014/main" val="3664181287"/>
                    </a:ext>
                  </a:extLst>
                </a:gridCol>
                <a:gridCol w="663834">
                  <a:extLst>
                    <a:ext uri="{9D8B030D-6E8A-4147-A177-3AD203B41FA5}">
                      <a16:colId xmlns:a16="http://schemas.microsoft.com/office/drawing/2014/main" val="247496224"/>
                    </a:ext>
                  </a:extLst>
                </a:gridCol>
              </a:tblGrid>
              <a:tr h="554514">
                <a:tc>
                  <a:txBody>
                    <a:bodyPr/>
                    <a:lstStyle/>
                    <a:p>
                      <a:r>
                        <a:rPr lang="en-US" altLang="zh-CN" dirty="0"/>
                        <a:t>A</a:t>
                      </a:r>
                      <a:endParaRPr lang="en-CN" dirty="0"/>
                    </a:p>
                  </a:txBody>
                  <a:tcPr/>
                </a:tc>
                <a:tc>
                  <a:txBody>
                    <a:bodyPr/>
                    <a:lstStyle/>
                    <a:p>
                      <a:r>
                        <a:rPr lang="en-US" altLang="zh-CN" dirty="0"/>
                        <a:t>B</a:t>
                      </a:r>
                      <a:endParaRPr lang="en-CN" dirty="0"/>
                    </a:p>
                  </a:txBody>
                  <a:tcPr/>
                </a:tc>
                <a:tc>
                  <a:txBody>
                    <a:bodyPr/>
                    <a:lstStyle/>
                    <a:p>
                      <a:r>
                        <a:rPr lang="en-US" altLang="zh-CN" dirty="0"/>
                        <a:t>A</a:t>
                      </a:r>
                      <a:endParaRPr lang="en-CN" dirty="0"/>
                    </a:p>
                  </a:txBody>
                  <a:tcPr/>
                </a:tc>
                <a:tc>
                  <a:txBody>
                    <a:bodyPr/>
                    <a:lstStyle/>
                    <a:p>
                      <a:r>
                        <a:rPr lang="en-US" altLang="zh-CN" dirty="0"/>
                        <a:t>B</a:t>
                      </a:r>
                      <a:endParaRPr lang="en-CN" dirty="0"/>
                    </a:p>
                  </a:txBody>
                  <a:tcPr/>
                </a:tc>
                <a:extLst>
                  <a:ext uri="{0D108BD9-81ED-4DB2-BD59-A6C34878D82A}">
                    <a16:rowId xmlns:a16="http://schemas.microsoft.com/office/drawing/2014/main" val="621999588"/>
                  </a:ext>
                </a:extLst>
              </a:tr>
              <a:tr h="502860">
                <a:tc>
                  <a:txBody>
                    <a:bodyPr/>
                    <a:lstStyle/>
                    <a:p>
                      <a:r>
                        <a:rPr lang="en-US" altLang="zh-CN" dirty="0"/>
                        <a:t>B</a:t>
                      </a:r>
                      <a:endParaRPr lang="en-CN" dirty="0"/>
                    </a:p>
                  </a:txBody>
                  <a:tcPr/>
                </a:tc>
                <a:tc>
                  <a:txBody>
                    <a:bodyPr/>
                    <a:lstStyle/>
                    <a:p>
                      <a:r>
                        <a:rPr lang="en-US" altLang="zh-CN" dirty="0"/>
                        <a:t>A</a:t>
                      </a:r>
                      <a:endParaRPr lang="en-CN" dirty="0"/>
                    </a:p>
                  </a:txBody>
                  <a:tcPr/>
                </a:tc>
                <a:tc>
                  <a:txBody>
                    <a:bodyPr/>
                    <a:lstStyle/>
                    <a:p>
                      <a:r>
                        <a:rPr lang="en-US" altLang="zh-CN" dirty="0"/>
                        <a:t>B</a:t>
                      </a:r>
                      <a:endParaRPr lang="en-CN" dirty="0"/>
                    </a:p>
                  </a:txBody>
                  <a:tcPr/>
                </a:tc>
                <a:tc>
                  <a:txBody>
                    <a:bodyPr/>
                    <a:lstStyle/>
                    <a:p>
                      <a:r>
                        <a:rPr lang="en-US" altLang="zh-CN" dirty="0"/>
                        <a:t>B</a:t>
                      </a:r>
                      <a:endParaRPr lang="en-CN" dirty="0"/>
                    </a:p>
                  </a:txBody>
                  <a:tcPr/>
                </a:tc>
                <a:extLst>
                  <a:ext uri="{0D108BD9-81ED-4DB2-BD59-A6C34878D82A}">
                    <a16:rowId xmlns:a16="http://schemas.microsoft.com/office/drawing/2014/main" val="1508554187"/>
                  </a:ext>
                </a:extLst>
              </a:tr>
              <a:tr h="502860">
                <a:tc>
                  <a:txBody>
                    <a:bodyPr/>
                    <a:lstStyle/>
                    <a:p>
                      <a:r>
                        <a:rPr lang="en-US" altLang="zh-CN" dirty="0"/>
                        <a:t>B</a:t>
                      </a:r>
                      <a:endParaRPr lang="en-CN" dirty="0"/>
                    </a:p>
                  </a:txBody>
                  <a:tcPr/>
                </a:tc>
                <a:tc>
                  <a:txBody>
                    <a:bodyPr/>
                    <a:lstStyle/>
                    <a:p>
                      <a:r>
                        <a:rPr lang="en-US" altLang="zh-CN" dirty="0"/>
                        <a:t>B</a:t>
                      </a:r>
                      <a:endParaRPr lang="en-CN" dirty="0"/>
                    </a:p>
                  </a:txBody>
                  <a:tcPr/>
                </a:tc>
                <a:tc>
                  <a:txBody>
                    <a:bodyPr/>
                    <a:lstStyle/>
                    <a:p>
                      <a:r>
                        <a:rPr lang="en-US" altLang="zh-CN" dirty="0"/>
                        <a:t>A</a:t>
                      </a:r>
                      <a:endParaRPr lang="en-CN" dirty="0"/>
                    </a:p>
                  </a:txBody>
                  <a:tcPr/>
                </a:tc>
                <a:tc>
                  <a:txBody>
                    <a:bodyPr/>
                    <a:lstStyle/>
                    <a:p>
                      <a:r>
                        <a:rPr lang="en-US" altLang="zh-CN" dirty="0"/>
                        <a:t>B</a:t>
                      </a:r>
                      <a:endParaRPr lang="en-CN" dirty="0"/>
                    </a:p>
                  </a:txBody>
                  <a:tcPr/>
                </a:tc>
                <a:extLst>
                  <a:ext uri="{0D108BD9-81ED-4DB2-BD59-A6C34878D82A}">
                    <a16:rowId xmlns:a16="http://schemas.microsoft.com/office/drawing/2014/main" val="3964189628"/>
                  </a:ext>
                </a:extLst>
              </a:tr>
              <a:tr h="502860">
                <a:tc>
                  <a:txBody>
                    <a:bodyPr/>
                    <a:lstStyle/>
                    <a:p>
                      <a:r>
                        <a:rPr lang="en-US" altLang="zh-CN" dirty="0"/>
                        <a:t>A</a:t>
                      </a:r>
                      <a:endParaRPr lang="en-CN" dirty="0"/>
                    </a:p>
                  </a:txBody>
                  <a:tcPr/>
                </a:tc>
                <a:tc>
                  <a:txBody>
                    <a:bodyPr/>
                    <a:lstStyle/>
                    <a:p>
                      <a:r>
                        <a:rPr lang="en-US" altLang="zh-CN" dirty="0"/>
                        <a:t>A</a:t>
                      </a:r>
                      <a:endParaRPr lang="en-CN" dirty="0"/>
                    </a:p>
                  </a:txBody>
                  <a:tcPr/>
                </a:tc>
                <a:tc>
                  <a:txBody>
                    <a:bodyPr/>
                    <a:lstStyle/>
                    <a:p>
                      <a:r>
                        <a:rPr lang="en-US" altLang="zh-CN" dirty="0"/>
                        <a:t>A</a:t>
                      </a:r>
                      <a:endParaRPr lang="en-CN" dirty="0"/>
                    </a:p>
                  </a:txBody>
                  <a:tcPr/>
                </a:tc>
                <a:tc>
                  <a:txBody>
                    <a:bodyPr/>
                    <a:lstStyle/>
                    <a:p>
                      <a:r>
                        <a:rPr lang="en-US" altLang="zh-CN" dirty="0"/>
                        <a:t>B</a:t>
                      </a:r>
                      <a:endParaRPr lang="en-CN" dirty="0"/>
                    </a:p>
                  </a:txBody>
                  <a:tcPr/>
                </a:tc>
                <a:extLst>
                  <a:ext uri="{0D108BD9-81ED-4DB2-BD59-A6C34878D82A}">
                    <a16:rowId xmlns:a16="http://schemas.microsoft.com/office/drawing/2014/main" val="4083907118"/>
                  </a:ext>
                </a:extLst>
              </a:tr>
              <a:tr h="502860">
                <a:tc>
                  <a:txBody>
                    <a:bodyPr/>
                    <a:lstStyle/>
                    <a:p>
                      <a:r>
                        <a:rPr lang="en-US" altLang="zh-CN" dirty="0"/>
                        <a:t>A</a:t>
                      </a:r>
                      <a:endParaRPr lang="en-CN" dirty="0"/>
                    </a:p>
                  </a:txBody>
                  <a:tcPr/>
                </a:tc>
                <a:tc>
                  <a:txBody>
                    <a:bodyPr/>
                    <a:lstStyle/>
                    <a:p>
                      <a:r>
                        <a:rPr lang="en-US" altLang="zh-CN" dirty="0"/>
                        <a:t>A</a:t>
                      </a:r>
                      <a:endParaRPr lang="en-CN" dirty="0"/>
                    </a:p>
                  </a:txBody>
                  <a:tcPr/>
                </a:tc>
                <a:tc>
                  <a:txBody>
                    <a:bodyPr/>
                    <a:lstStyle/>
                    <a:p>
                      <a:r>
                        <a:rPr lang="en-US" altLang="zh-CN" dirty="0"/>
                        <a:t>B</a:t>
                      </a:r>
                      <a:endParaRPr lang="en-CN" dirty="0"/>
                    </a:p>
                  </a:txBody>
                  <a:tcPr/>
                </a:tc>
                <a:tc>
                  <a:txBody>
                    <a:bodyPr/>
                    <a:lstStyle/>
                    <a:p>
                      <a:r>
                        <a:rPr lang="en-US" altLang="zh-CN" dirty="0"/>
                        <a:t>A</a:t>
                      </a:r>
                      <a:endParaRPr lang="en-CN" dirty="0"/>
                    </a:p>
                  </a:txBody>
                  <a:tcPr/>
                </a:tc>
                <a:extLst>
                  <a:ext uri="{0D108BD9-81ED-4DB2-BD59-A6C34878D82A}">
                    <a16:rowId xmlns:a16="http://schemas.microsoft.com/office/drawing/2014/main" val="3367620423"/>
                  </a:ext>
                </a:extLst>
              </a:tr>
            </a:tbl>
          </a:graphicData>
        </a:graphic>
      </p:graphicFrame>
    </p:spTree>
    <p:extLst>
      <p:ext uri="{BB962C8B-B14F-4D97-AF65-F5344CB8AC3E}">
        <p14:creationId xmlns:p14="http://schemas.microsoft.com/office/powerpoint/2010/main" val="1311681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68306-47FD-4A4D-A119-41EC4B93619D}"/>
              </a:ext>
            </a:extLst>
          </p:cNvPr>
          <p:cNvSpPr>
            <a:spLocks noGrp="1"/>
          </p:cNvSpPr>
          <p:nvPr>
            <p:ph type="title"/>
          </p:nvPr>
        </p:nvSpPr>
        <p:spPr>
          <a:xfrm>
            <a:off x="643192" y="609600"/>
            <a:ext cx="3643674" cy="1905000"/>
          </a:xfrm>
        </p:spPr>
        <p:txBody>
          <a:bodyPr vert="horz" lIns="91440" tIns="45720" rIns="91440" bIns="45720" rtlCol="0">
            <a:normAutofit/>
          </a:bodyPr>
          <a:lstStyle/>
          <a:p>
            <a:r>
              <a:rPr lang="en-US" sz="2800">
                <a:effectLst>
                  <a:glow rad="38100">
                    <a:schemeClr val="bg1">
                      <a:lumMod val="65000"/>
                      <a:lumOff val="35000"/>
                      <a:alpha val="50000"/>
                    </a:schemeClr>
                  </a:glow>
                  <a:outerShdw blurRad="28575" dist="31750" dir="13200000" algn="tl" rotWithShape="0">
                    <a:srgbClr val="000000">
                      <a:alpha val="25000"/>
                    </a:srgbClr>
                  </a:outerShdw>
                </a:effectLst>
              </a:rPr>
              <a:t>Auc</a:t>
            </a:r>
            <a:br>
              <a:rPr lang="en-US" sz="2800">
                <a:effectLst>
                  <a:glow rad="38100">
                    <a:schemeClr val="bg1">
                      <a:lumMod val="65000"/>
                      <a:lumOff val="35000"/>
                      <a:alpha val="50000"/>
                    </a:schemeClr>
                  </a:glow>
                  <a:outerShdw blurRad="28575" dist="31750" dir="13200000" algn="tl" rotWithShape="0">
                    <a:srgbClr val="000000">
                      <a:alpha val="25000"/>
                    </a:srgbClr>
                  </a:outerShdw>
                </a:effectLst>
              </a:rPr>
            </a:br>
            <a:r>
              <a:rPr lang="en-US" altLang="zh-CN" sz="2800">
                <a:effectLst>
                  <a:glow rad="38100">
                    <a:schemeClr val="bg1">
                      <a:lumMod val="65000"/>
                      <a:lumOff val="35000"/>
                      <a:alpha val="50000"/>
                    </a:schemeClr>
                  </a:glow>
                  <a:outerShdw blurRad="28575" dist="31750" dir="13200000" algn="tl" rotWithShape="0">
                    <a:srgbClr val="000000">
                      <a:alpha val="25000"/>
                    </a:srgbClr>
                  </a:outerShdw>
                </a:effectLst>
              </a:rPr>
              <a:t>for</a:t>
            </a:r>
            <a:r>
              <a:rPr lang="zh-CN" altLang="en-US" sz="2800">
                <a:effectLst>
                  <a:glow rad="38100">
                    <a:schemeClr val="bg1">
                      <a:lumMod val="65000"/>
                      <a:lumOff val="35000"/>
                      <a:alpha val="50000"/>
                    </a:schemeClr>
                  </a:glow>
                  <a:outerShdw blurRad="28575" dist="31750" dir="13200000" algn="tl" rotWithShape="0">
                    <a:srgbClr val="000000">
                      <a:alpha val="25000"/>
                    </a:srgbClr>
                  </a:outerShdw>
                </a:effectLst>
              </a:rPr>
              <a:t> </a:t>
            </a:r>
            <a:r>
              <a:rPr lang="en-US" altLang="zh-CN" sz="2800">
                <a:effectLst>
                  <a:glow rad="38100">
                    <a:schemeClr val="bg1">
                      <a:lumMod val="65000"/>
                      <a:lumOff val="35000"/>
                      <a:alpha val="50000"/>
                    </a:schemeClr>
                  </a:glow>
                  <a:outerShdw blurRad="28575" dist="31750" dir="13200000" algn="tl" rotWithShape="0">
                    <a:srgbClr val="000000">
                      <a:alpha val="25000"/>
                    </a:srgbClr>
                  </a:outerShdw>
                </a:effectLst>
              </a:rPr>
              <a:t>very</a:t>
            </a:r>
            <a:r>
              <a:rPr lang="zh-CN" altLang="en-US" sz="2800">
                <a:effectLst>
                  <a:glow rad="38100">
                    <a:schemeClr val="bg1">
                      <a:lumMod val="65000"/>
                      <a:lumOff val="35000"/>
                      <a:alpha val="50000"/>
                    </a:schemeClr>
                  </a:glow>
                  <a:outerShdw blurRad="28575" dist="31750" dir="13200000" algn="tl" rotWithShape="0">
                    <a:srgbClr val="000000">
                      <a:alpha val="25000"/>
                    </a:srgbClr>
                  </a:outerShdw>
                </a:effectLst>
              </a:rPr>
              <a:t> </a:t>
            </a:r>
            <a:r>
              <a:rPr lang="en-US" altLang="zh-CN" sz="2800">
                <a:effectLst>
                  <a:glow rad="38100">
                    <a:schemeClr val="bg1">
                      <a:lumMod val="65000"/>
                      <a:lumOff val="35000"/>
                      <a:alpha val="50000"/>
                    </a:schemeClr>
                  </a:glow>
                  <a:outerShdw blurRad="28575" dist="31750" dir="13200000" algn="tl" rotWithShape="0">
                    <a:srgbClr val="000000">
                      <a:alpha val="25000"/>
                    </a:srgbClr>
                  </a:outerShdw>
                </a:effectLst>
              </a:rPr>
              <a:t>unbalanced</a:t>
            </a:r>
            <a:r>
              <a:rPr lang="zh-CN" altLang="en-US" sz="2800">
                <a:effectLst>
                  <a:glow rad="38100">
                    <a:schemeClr val="bg1">
                      <a:lumMod val="65000"/>
                      <a:lumOff val="35000"/>
                      <a:alpha val="50000"/>
                    </a:schemeClr>
                  </a:glow>
                  <a:outerShdw blurRad="28575" dist="31750" dir="13200000" algn="tl" rotWithShape="0">
                    <a:srgbClr val="000000">
                      <a:alpha val="25000"/>
                    </a:srgbClr>
                  </a:outerShdw>
                </a:effectLst>
              </a:rPr>
              <a:t> </a:t>
            </a:r>
            <a:r>
              <a:rPr lang="en-US" altLang="zh-CN" sz="2800">
                <a:effectLst>
                  <a:glow rad="38100">
                    <a:schemeClr val="bg1">
                      <a:lumMod val="65000"/>
                      <a:lumOff val="35000"/>
                      <a:alpha val="50000"/>
                    </a:schemeClr>
                  </a:glow>
                  <a:outerShdw blurRad="28575" dist="31750" dir="13200000" algn="tl" rotWithShape="0">
                    <a:srgbClr val="000000">
                      <a:alpha val="25000"/>
                    </a:srgbClr>
                  </a:outerShdw>
                </a:effectLst>
              </a:rPr>
              <a:t>data</a:t>
            </a:r>
            <a:r>
              <a:rPr lang="zh-CN" altLang="en-US" sz="2800">
                <a:effectLst>
                  <a:glow rad="38100">
                    <a:schemeClr val="bg1">
                      <a:lumMod val="65000"/>
                      <a:lumOff val="35000"/>
                      <a:alpha val="50000"/>
                    </a:schemeClr>
                  </a:glow>
                  <a:outerShdw blurRad="28575" dist="31750" dir="13200000" algn="tl" rotWithShape="0">
                    <a:srgbClr val="000000">
                      <a:alpha val="25000"/>
                    </a:srgbClr>
                  </a:outerShdw>
                </a:effectLst>
              </a:rPr>
              <a:t> </a:t>
            </a:r>
            <a:endParaRPr lang="en-US" sz="280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8" name="Content Placeholder 7">
            <a:extLst>
              <a:ext uri="{FF2B5EF4-FFF2-40B4-BE49-F238E27FC236}">
                <a16:creationId xmlns:a16="http://schemas.microsoft.com/office/drawing/2014/main" id="{3E8DCF7D-01AA-42E5-942E-9422E50F9763}"/>
              </a:ext>
            </a:extLst>
          </p:cNvPr>
          <p:cNvSpPr>
            <a:spLocks noGrp="1"/>
          </p:cNvSpPr>
          <p:nvPr>
            <p:ph idx="1"/>
          </p:nvPr>
        </p:nvSpPr>
        <p:spPr>
          <a:xfrm>
            <a:off x="643192" y="2666999"/>
            <a:ext cx="3643674" cy="3216276"/>
          </a:xfrm>
        </p:spPr>
        <p:txBody>
          <a:bodyPr anchor="t">
            <a:normAutofit/>
          </a:bodyPr>
          <a:lstStyle/>
          <a:p>
            <a:endParaRPr lang="en-US" sz="1800"/>
          </a:p>
        </p:txBody>
      </p:sp>
      <p:pic>
        <p:nvPicPr>
          <p:cNvPr id="4" name="Picture 2" descr="What is AUC?. Data Science Interview Questions based… | by Vimarsh Karbhari  | Acing AI | Medium">
            <a:extLst>
              <a:ext uri="{FF2B5EF4-FFF2-40B4-BE49-F238E27FC236}">
                <a16:creationId xmlns:a16="http://schemas.microsoft.com/office/drawing/2014/main" id="{99DA6397-7274-E24F-8550-F498EBBD428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84135" y="645106"/>
            <a:ext cx="6210351" cy="5247747"/>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8372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3DAB3-A7D7-D74F-A28C-1B3B3D6E10FD}"/>
              </a:ext>
            </a:extLst>
          </p:cNvPr>
          <p:cNvSpPr>
            <a:spLocks noGrp="1"/>
          </p:cNvSpPr>
          <p:nvPr>
            <p:ph type="title"/>
          </p:nvPr>
        </p:nvSpPr>
        <p:spPr/>
        <p:txBody>
          <a:bodyPr/>
          <a:lstStyle/>
          <a:p>
            <a:r>
              <a:rPr lang="en-CN" dirty="0"/>
              <a:t>Question</a:t>
            </a:r>
          </a:p>
        </p:txBody>
      </p:sp>
      <p:graphicFrame>
        <p:nvGraphicFramePr>
          <p:cNvPr id="4" name="Table 4">
            <a:extLst>
              <a:ext uri="{FF2B5EF4-FFF2-40B4-BE49-F238E27FC236}">
                <a16:creationId xmlns:a16="http://schemas.microsoft.com/office/drawing/2014/main" id="{42150B35-BEE5-8340-995B-C766B4614FEB}"/>
              </a:ext>
            </a:extLst>
          </p:cNvPr>
          <p:cNvGraphicFramePr>
            <a:graphicFrameLocks noGrp="1"/>
          </p:cNvGraphicFramePr>
          <p:nvPr>
            <p:ph idx="1"/>
            <p:extLst>
              <p:ext uri="{D42A27DB-BD31-4B8C-83A1-F6EECF244321}">
                <p14:modId xmlns:p14="http://schemas.microsoft.com/office/powerpoint/2010/main" val="3018289410"/>
              </p:ext>
            </p:extLst>
          </p:nvPr>
        </p:nvGraphicFramePr>
        <p:xfrm>
          <a:off x="1310379" y="2483126"/>
          <a:ext cx="2655336" cy="2565955"/>
        </p:xfrm>
        <a:graphic>
          <a:graphicData uri="http://schemas.openxmlformats.org/drawingml/2006/table">
            <a:tbl>
              <a:tblPr bandRow="1">
                <a:tableStyleId>{8FD4443E-F989-4FC4-A0C8-D5A2AF1F390B}</a:tableStyleId>
              </a:tblPr>
              <a:tblGrid>
                <a:gridCol w="663834">
                  <a:extLst>
                    <a:ext uri="{9D8B030D-6E8A-4147-A177-3AD203B41FA5}">
                      <a16:colId xmlns:a16="http://schemas.microsoft.com/office/drawing/2014/main" val="1129635931"/>
                    </a:ext>
                  </a:extLst>
                </a:gridCol>
                <a:gridCol w="663834">
                  <a:extLst>
                    <a:ext uri="{9D8B030D-6E8A-4147-A177-3AD203B41FA5}">
                      <a16:colId xmlns:a16="http://schemas.microsoft.com/office/drawing/2014/main" val="709675663"/>
                    </a:ext>
                  </a:extLst>
                </a:gridCol>
                <a:gridCol w="663834">
                  <a:extLst>
                    <a:ext uri="{9D8B030D-6E8A-4147-A177-3AD203B41FA5}">
                      <a16:colId xmlns:a16="http://schemas.microsoft.com/office/drawing/2014/main" val="3664181287"/>
                    </a:ext>
                  </a:extLst>
                </a:gridCol>
                <a:gridCol w="663834">
                  <a:extLst>
                    <a:ext uri="{9D8B030D-6E8A-4147-A177-3AD203B41FA5}">
                      <a16:colId xmlns:a16="http://schemas.microsoft.com/office/drawing/2014/main" val="247496224"/>
                    </a:ext>
                  </a:extLst>
                </a:gridCol>
              </a:tblGrid>
              <a:tr h="513191">
                <a:tc>
                  <a:txBody>
                    <a:bodyPr/>
                    <a:lstStyle/>
                    <a:p>
                      <a:r>
                        <a:rPr lang="en-US" altLang="zh-CN" dirty="0"/>
                        <a:t>A</a:t>
                      </a:r>
                      <a:endParaRPr lang="en-CN" dirty="0"/>
                    </a:p>
                  </a:txBody>
                  <a:tcPr/>
                </a:tc>
                <a:tc>
                  <a:txBody>
                    <a:bodyPr/>
                    <a:lstStyle/>
                    <a:p>
                      <a:r>
                        <a:rPr lang="en-US" altLang="zh-CN" dirty="0"/>
                        <a:t>B</a:t>
                      </a:r>
                      <a:endParaRPr lang="en-CN" dirty="0"/>
                    </a:p>
                  </a:txBody>
                  <a:tcPr/>
                </a:tc>
                <a:tc>
                  <a:txBody>
                    <a:bodyPr/>
                    <a:lstStyle/>
                    <a:p>
                      <a:r>
                        <a:rPr lang="en-US" altLang="zh-CN" dirty="0"/>
                        <a:t>A</a:t>
                      </a:r>
                      <a:endParaRPr lang="en-CN" dirty="0"/>
                    </a:p>
                  </a:txBody>
                  <a:tcPr/>
                </a:tc>
                <a:tc>
                  <a:txBody>
                    <a:bodyPr/>
                    <a:lstStyle/>
                    <a:p>
                      <a:r>
                        <a:rPr lang="en-US" altLang="zh-CN" dirty="0"/>
                        <a:t>B</a:t>
                      </a:r>
                      <a:endParaRPr lang="en-CN" dirty="0"/>
                    </a:p>
                  </a:txBody>
                  <a:tcPr/>
                </a:tc>
                <a:extLst>
                  <a:ext uri="{0D108BD9-81ED-4DB2-BD59-A6C34878D82A}">
                    <a16:rowId xmlns:a16="http://schemas.microsoft.com/office/drawing/2014/main" val="621999588"/>
                  </a:ext>
                </a:extLst>
              </a:tr>
              <a:tr h="513191">
                <a:tc>
                  <a:txBody>
                    <a:bodyPr/>
                    <a:lstStyle/>
                    <a:p>
                      <a:r>
                        <a:rPr lang="en-US" altLang="zh-CN" dirty="0"/>
                        <a:t>A</a:t>
                      </a:r>
                      <a:endParaRPr lang="en-CN" dirty="0"/>
                    </a:p>
                  </a:txBody>
                  <a:tcPr/>
                </a:tc>
                <a:tc>
                  <a:txBody>
                    <a:bodyPr/>
                    <a:lstStyle/>
                    <a:p>
                      <a:r>
                        <a:rPr lang="en-US" altLang="zh-CN" dirty="0"/>
                        <a:t>A</a:t>
                      </a:r>
                      <a:endParaRPr lang="en-CN" dirty="0"/>
                    </a:p>
                  </a:txBody>
                  <a:tcPr/>
                </a:tc>
                <a:tc>
                  <a:txBody>
                    <a:bodyPr/>
                    <a:lstStyle/>
                    <a:p>
                      <a:r>
                        <a:rPr lang="en-US" altLang="zh-CN" dirty="0"/>
                        <a:t>B</a:t>
                      </a:r>
                      <a:endParaRPr lang="en-CN" dirty="0"/>
                    </a:p>
                  </a:txBody>
                  <a:tcPr/>
                </a:tc>
                <a:tc>
                  <a:txBody>
                    <a:bodyPr/>
                    <a:lstStyle/>
                    <a:p>
                      <a:r>
                        <a:rPr lang="en-US" altLang="zh-CN" dirty="0"/>
                        <a:t>A</a:t>
                      </a:r>
                      <a:endParaRPr lang="en-CN" dirty="0"/>
                    </a:p>
                  </a:txBody>
                  <a:tcPr/>
                </a:tc>
                <a:extLst>
                  <a:ext uri="{0D108BD9-81ED-4DB2-BD59-A6C34878D82A}">
                    <a16:rowId xmlns:a16="http://schemas.microsoft.com/office/drawing/2014/main" val="1508554187"/>
                  </a:ext>
                </a:extLst>
              </a:tr>
              <a:tr h="513191">
                <a:tc>
                  <a:txBody>
                    <a:bodyPr/>
                    <a:lstStyle/>
                    <a:p>
                      <a:r>
                        <a:rPr lang="en-US" altLang="zh-CN" dirty="0"/>
                        <a:t>B</a:t>
                      </a:r>
                      <a:endParaRPr lang="en-CN" dirty="0"/>
                    </a:p>
                  </a:txBody>
                  <a:tcPr/>
                </a:tc>
                <a:tc>
                  <a:txBody>
                    <a:bodyPr/>
                    <a:lstStyle/>
                    <a:p>
                      <a:r>
                        <a:rPr lang="en-US" altLang="zh-CN" dirty="0"/>
                        <a:t>B</a:t>
                      </a:r>
                      <a:endParaRPr lang="en-CN" dirty="0"/>
                    </a:p>
                  </a:txBody>
                  <a:tcPr/>
                </a:tc>
                <a:tc>
                  <a:txBody>
                    <a:bodyPr/>
                    <a:lstStyle/>
                    <a:p>
                      <a:r>
                        <a:rPr lang="en-US" altLang="zh-CN" dirty="0"/>
                        <a:t>B</a:t>
                      </a:r>
                      <a:endParaRPr lang="en-CN" dirty="0"/>
                    </a:p>
                  </a:txBody>
                  <a:tcPr/>
                </a:tc>
                <a:tc>
                  <a:txBody>
                    <a:bodyPr/>
                    <a:lstStyle/>
                    <a:p>
                      <a:r>
                        <a:rPr lang="en-US" altLang="zh-CN" dirty="0"/>
                        <a:t>B</a:t>
                      </a:r>
                      <a:endParaRPr lang="en-CN" dirty="0"/>
                    </a:p>
                  </a:txBody>
                  <a:tcPr/>
                </a:tc>
                <a:extLst>
                  <a:ext uri="{0D108BD9-81ED-4DB2-BD59-A6C34878D82A}">
                    <a16:rowId xmlns:a16="http://schemas.microsoft.com/office/drawing/2014/main" val="3964189628"/>
                  </a:ext>
                </a:extLst>
              </a:tr>
              <a:tr h="513191">
                <a:tc>
                  <a:txBody>
                    <a:bodyPr/>
                    <a:lstStyle/>
                    <a:p>
                      <a:r>
                        <a:rPr lang="en-US" altLang="zh-CN" dirty="0"/>
                        <a:t>A</a:t>
                      </a:r>
                      <a:endParaRPr lang="en-CN" dirty="0"/>
                    </a:p>
                  </a:txBody>
                  <a:tcPr/>
                </a:tc>
                <a:tc>
                  <a:txBody>
                    <a:bodyPr/>
                    <a:lstStyle/>
                    <a:p>
                      <a:r>
                        <a:rPr lang="en-US" altLang="zh-CN" dirty="0"/>
                        <a:t>A</a:t>
                      </a:r>
                      <a:endParaRPr lang="en-CN" dirty="0"/>
                    </a:p>
                  </a:txBody>
                  <a:tcPr/>
                </a:tc>
                <a:tc>
                  <a:txBody>
                    <a:bodyPr/>
                    <a:lstStyle/>
                    <a:p>
                      <a:r>
                        <a:rPr lang="en-US" altLang="zh-CN" dirty="0"/>
                        <a:t>B</a:t>
                      </a:r>
                      <a:endParaRPr lang="en-CN" dirty="0"/>
                    </a:p>
                  </a:txBody>
                  <a:tcPr/>
                </a:tc>
                <a:tc>
                  <a:txBody>
                    <a:bodyPr/>
                    <a:lstStyle/>
                    <a:p>
                      <a:r>
                        <a:rPr lang="en-US" altLang="zh-CN" dirty="0"/>
                        <a:t>A</a:t>
                      </a:r>
                      <a:endParaRPr lang="en-CN" dirty="0"/>
                    </a:p>
                  </a:txBody>
                  <a:tcPr/>
                </a:tc>
                <a:extLst>
                  <a:ext uri="{0D108BD9-81ED-4DB2-BD59-A6C34878D82A}">
                    <a16:rowId xmlns:a16="http://schemas.microsoft.com/office/drawing/2014/main" val="4083907118"/>
                  </a:ext>
                </a:extLst>
              </a:tr>
              <a:tr h="513191">
                <a:tc>
                  <a:txBody>
                    <a:bodyPr/>
                    <a:lstStyle/>
                    <a:p>
                      <a:r>
                        <a:rPr lang="en-US" altLang="zh-CN" dirty="0"/>
                        <a:t>A</a:t>
                      </a:r>
                      <a:endParaRPr lang="en-CN" dirty="0"/>
                    </a:p>
                  </a:txBody>
                  <a:tcPr/>
                </a:tc>
                <a:tc>
                  <a:txBody>
                    <a:bodyPr/>
                    <a:lstStyle/>
                    <a:p>
                      <a:r>
                        <a:rPr lang="en-US" altLang="zh-CN" dirty="0"/>
                        <a:t>B</a:t>
                      </a:r>
                      <a:endParaRPr lang="en-CN" dirty="0"/>
                    </a:p>
                  </a:txBody>
                  <a:tcPr/>
                </a:tc>
                <a:tc>
                  <a:txBody>
                    <a:bodyPr/>
                    <a:lstStyle/>
                    <a:p>
                      <a:r>
                        <a:rPr lang="en-US" altLang="zh-CN" dirty="0"/>
                        <a:t>A</a:t>
                      </a:r>
                      <a:endParaRPr lang="en-CN" dirty="0"/>
                    </a:p>
                  </a:txBody>
                  <a:tcPr/>
                </a:tc>
                <a:tc>
                  <a:txBody>
                    <a:bodyPr/>
                    <a:lstStyle/>
                    <a:p>
                      <a:r>
                        <a:rPr lang="en-US" altLang="zh-CN" dirty="0"/>
                        <a:t>A</a:t>
                      </a:r>
                      <a:endParaRPr lang="en-CN" dirty="0"/>
                    </a:p>
                  </a:txBody>
                  <a:tcPr/>
                </a:tc>
                <a:extLst>
                  <a:ext uri="{0D108BD9-81ED-4DB2-BD59-A6C34878D82A}">
                    <a16:rowId xmlns:a16="http://schemas.microsoft.com/office/drawing/2014/main" val="3367620423"/>
                  </a:ext>
                </a:extLst>
              </a:tr>
            </a:tbl>
          </a:graphicData>
        </a:graphic>
      </p:graphicFrame>
      <p:graphicFrame>
        <p:nvGraphicFramePr>
          <p:cNvPr id="5" name="Table 4">
            <a:extLst>
              <a:ext uri="{FF2B5EF4-FFF2-40B4-BE49-F238E27FC236}">
                <a16:creationId xmlns:a16="http://schemas.microsoft.com/office/drawing/2014/main" id="{D575C3D4-C67F-494F-A3B4-669A77D3F317}"/>
              </a:ext>
            </a:extLst>
          </p:cNvPr>
          <p:cNvGraphicFramePr>
            <a:graphicFrameLocks/>
          </p:cNvGraphicFramePr>
          <p:nvPr>
            <p:extLst>
              <p:ext uri="{D42A27DB-BD31-4B8C-83A1-F6EECF244321}">
                <p14:modId xmlns:p14="http://schemas.microsoft.com/office/powerpoint/2010/main" val="4028072561"/>
              </p:ext>
            </p:extLst>
          </p:nvPr>
        </p:nvGraphicFramePr>
        <p:xfrm>
          <a:off x="4514092" y="2483126"/>
          <a:ext cx="2655336" cy="2565954"/>
        </p:xfrm>
        <a:graphic>
          <a:graphicData uri="http://schemas.openxmlformats.org/drawingml/2006/table">
            <a:tbl>
              <a:tblPr bandRow="1">
                <a:tableStyleId>{8FD4443E-F989-4FC4-A0C8-D5A2AF1F390B}</a:tableStyleId>
              </a:tblPr>
              <a:tblGrid>
                <a:gridCol w="663834">
                  <a:extLst>
                    <a:ext uri="{9D8B030D-6E8A-4147-A177-3AD203B41FA5}">
                      <a16:colId xmlns:a16="http://schemas.microsoft.com/office/drawing/2014/main" val="1129635931"/>
                    </a:ext>
                  </a:extLst>
                </a:gridCol>
                <a:gridCol w="663834">
                  <a:extLst>
                    <a:ext uri="{9D8B030D-6E8A-4147-A177-3AD203B41FA5}">
                      <a16:colId xmlns:a16="http://schemas.microsoft.com/office/drawing/2014/main" val="709675663"/>
                    </a:ext>
                  </a:extLst>
                </a:gridCol>
                <a:gridCol w="663834">
                  <a:extLst>
                    <a:ext uri="{9D8B030D-6E8A-4147-A177-3AD203B41FA5}">
                      <a16:colId xmlns:a16="http://schemas.microsoft.com/office/drawing/2014/main" val="3664181287"/>
                    </a:ext>
                  </a:extLst>
                </a:gridCol>
                <a:gridCol w="663834">
                  <a:extLst>
                    <a:ext uri="{9D8B030D-6E8A-4147-A177-3AD203B41FA5}">
                      <a16:colId xmlns:a16="http://schemas.microsoft.com/office/drawing/2014/main" val="247496224"/>
                    </a:ext>
                  </a:extLst>
                </a:gridCol>
              </a:tblGrid>
              <a:tr h="554514">
                <a:tc>
                  <a:txBody>
                    <a:bodyPr/>
                    <a:lstStyle/>
                    <a:p>
                      <a:r>
                        <a:rPr lang="en-US" altLang="zh-CN" dirty="0"/>
                        <a:t>A</a:t>
                      </a:r>
                      <a:endParaRPr lang="en-CN" dirty="0"/>
                    </a:p>
                  </a:txBody>
                  <a:tcPr/>
                </a:tc>
                <a:tc>
                  <a:txBody>
                    <a:bodyPr/>
                    <a:lstStyle/>
                    <a:p>
                      <a:r>
                        <a:rPr lang="en-US" altLang="zh-CN" dirty="0"/>
                        <a:t>B</a:t>
                      </a:r>
                      <a:endParaRPr lang="en-CN" dirty="0"/>
                    </a:p>
                  </a:txBody>
                  <a:tcPr/>
                </a:tc>
                <a:tc>
                  <a:txBody>
                    <a:bodyPr/>
                    <a:lstStyle/>
                    <a:p>
                      <a:r>
                        <a:rPr lang="en-US" altLang="zh-CN" dirty="0"/>
                        <a:t>A</a:t>
                      </a:r>
                      <a:endParaRPr lang="en-CN" dirty="0"/>
                    </a:p>
                  </a:txBody>
                  <a:tcPr/>
                </a:tc>
                <a:tc>
                  <a:txBody>
                    <a:bodyPr/>
                    <a:lstStyle/>
                    <a:p>
                      <a:r>
                        <a:rPr lang="en-US" altLang="zh-CN" dirty="0"/>
                        <a:t>B</a:t>
                      </a:r>
                      <a:endParaRPr lang="en-CN" dirty="0"/>
                    </a:p>
                  </a:txBody>
                  <a:tcPr/>
                </a:tc>
                <a:extLst>
                  <a:ext uri="{0D108BD9-81ED-4DB2-BD59-A6C34878D82A}">
                    <a16:rowId xmlns:a16="http://schemas.microsoft.com/office/drawing/2014/main" val="621999588"/>
                  </a:ext>
                </a:extLst>
              </a:tr>
              <a:tr h="502860">
                <a:tc>
                  <a:txBody>
                    <a:bodyPr/>
                    <a:lstStyle/>
                    <a:p>
                      <a:r>
                        <a:rPr lang="en-US" altLang="zh-CN" dirty="0"/>
                        <a:t>B</a:t>
                      </a:r>
                      <a:endParaRPr lang="en-CN" dirty="0"/>
                    </a:p>
                  </a:txBody>
                  <a:tcPr/>
                </a:tc>
                <a:tc>
                  <a:txBody>
                    <a:bodyPr/>
                    <a:lstStyle/>
                    <a:p>
                      <a:r>
                        <a:rPr lang="en-US" altLang="zh-CN" dirty="0"/>
                        <a:t>A</a:t>
                      </a:r>
                      <a:endParaRPr lang="en-CN" dirty="0"/>
                    </a:p>
                  </a:txBody>
                  <a:tcPr/>
                </a:tc>
                <a:tc>
                  <a:txBody>
                    <a:bodyPr/>
                    <a:lstStyle/>
                    <a:p>
                      <a:r>
                        <a:rPr lang="en-US" altLang="zh-CN" dirty="0"/>
                        <a:t>B</a:t>
                      </a:r>
                      <a:endParaRPr lang="en-CN" dirty="0"/>
                    </a:p>
                  </a:txBody>
                  <a:tcPr/>
                </a:tc>
                <a:tc>
                  <a:txBody>
                    <a:bodyPr/>
                    <a:lstStyle/>
                    <a:p>
                      <a:r>
                        <a:rPr lang="en-US" altLang="zh-CN" dirty="0"/>
                        <a:t>B</a:t>
                      </a:r>
                      <a:endParaRPr lang="en-CN" dirty="0"/>
                    </a:p>
                  </a:txBody>
                  <a:tcPr/>
                </a:tc>
                <a:extLst>
                  <a:ext uri="{0D108BD9-81ED-4DB2-BD59-A6C34878D82A}">
                    <a16:rowId xmlns:a16="http://schemas.microsoft.com/office/drawing/2014/main" val="1508554187"/>
                  </a:ext>
                </a:extLst>
              </a:tr>
              <a:tr h="502860">
                <a:tc>
                  <a:txBody>
                    <a:bodyPr/>
                    <a:lstStyle/>
                    <a:p>
                      <a:r>
                        <a:rPr lang="en-US" altLang="zh-CN" dirty="0"/>
                        <a:t>B</a:t>
                      </a:r>
                      <a:endParaRPr lang="en-CN" dirty="0"/>
                    </a:p>
                  </a:txBody>
                  <a:tcPr/>
                </a:tc>
                <a:tc>
                  <a:txBody>
                    <a:bodyPr/>
                    <a:lstStyle/>
                    <a:p>
                      <a:r>
                        <a:rPr lang="en-US" altLang="zh-CN" dirty="0"/>
                        <a:t>B</a:t>
                      </a:r>
                      <a:endParaRPr lang="en-CN" dirty="0"/>
                    </a:p>
                  </a:txBody>
                  <a:tcPr/>
                </a:tc>
                <a:tc>
                  <a:txBody>
                    <a:bodyPr/>
                    <a:lstStyle/>
                    <a:p>
                      <a:r>
                        <a:rPr lang="en-US" altLang="zh-CN" dirty="0"/>
                        <a:t>A</a:t>
                      </a:r>
                      <a:endParaRPr lang="en-CN" dirty="0"/>
                    </a:p>
                  </a:txBody>
                  <a:tcPr/>
                </a:tc>
                <a:tc>
                  <a:txBody>
                    <a:bodyPr/>
                    <a:lstStyle/>
                    <a:p>
                      <a:r>
                        <a:rPr lang="en-US" altLang="zh-CN" dirty="0"/>
                        <a:t>B</a:t>
                      </a:r>
                      <a:endParaRPr lang="en-CN" dirty="0"/>
                    </a:p>
                  </a:txBody>
                  <a:tcPr/>
                </a:tc>
                <a:extLst>
                  <a:ext uri="{0D108BD9-81ED-4DB2-BD59-A6C34878D82A}">
                    <a16:rowId xmlns:a16="http://schemas.microsoft.com/office/drawing/2014/main" val="3964189628"/>
                  </a:ext>
                </a:extLst>
              </a:tr>
              <a:tr h="502860">
                <a:tc>
                  <a:txBody>
                    <a:bodyPr/>
                    <a:lstStyle/>
                    <a:p>
                      <a:r>
                        <a:rPr lang="en-US" altLang="zh-CN" dirty="0"/>
                        <a:t>A</a:t>
                      </a:r>
                      <a:endParaRPr lang="en-CN" dirty="0"/>
                    </a:p>
                  </a:txBody>
                  <a:tcPr/>
                </a:tc>
                <a:tc>
                  <a:txBody>
                    <a:bodyPr/>
                    <a:lstStyle/>
                    <a:p>
                      <a:r>
                        <a:rPr lang="en-US" altLang="zh-CN" dirty="0"/>
                        <a:t>A</a:t>
                      </a:r>
                      <a:endParaRPr lang="en-CN" dirty="0"/>
                    </a:p>
                  </a:txBody>
                  <a:tcPr/>
                </a:tc>
                <a:tc>
                  <a:txBody>
                    <a:bodyPr/>
                    <a:lstStyle/>
                    <a:p>
                      <a:r>
                        <a:rPr lang="en-US" altLang="zh-CN" dirty="0"/>
                        <a:t>A</a:t>
                      </a:r>
                      <a:endParaRPr lang="en-CN" dirty="0"/>
                    </a:p>
                  </a:txBody>
                  <a:tcPr/>
                </a:tc>
                <a:tc>
                  <a:txBody>
                    <a:bodyPr/>
                    <a:lstStyle/>
                    <a:p>
                      <a:r>
                        <a:rPr lang="en-US" altLang="zh-CN" dirty="0"/>
                        <a:t>B</a:t>
                      </a:r>
                      <a:endParaRPr lang="en-CN" dirty="0"/>
                    </a:p>
                  </a:txBody>
                  <a:tcPr/>
                </a:tc>
                <a:extLst>
                  <a:ext uri="{0D108BD9-81ED-4DB2-BD59-A6C34878D82A}">
                    <a16:rowId xmlns:a16="http://schemas.microsoft.com/office/drawing/2014/main" val="4083907118"/>
                  </a:ext>
                </a:extLst>
              </a:tr>
              <a:tr h="502860">
                <a:tc>
                  <a:txBody>
                    <a:bodyPr/>
                    <a:lstStyle/>
                    <a:p>
                      <a:r>
                        <a:rPr lang="en-US" altLang="zh-CN" dirty="0"/>
                        <a:t>A</a:t>
                      </a:r>
                      <a:endParaRPr lang="en-CN" dirty="0"/>
                    </a:p>
                  </a:txBody>
                  <a:tcPr/>
                </a:tc>
                <a:tc>
                  <a:txBody>
                    <a:bodyPr/>
                    <a:lstStyle/>
                    <a:p>
                      <a:r>
                        <a:rPr lang="en-US" altLang="zh-CN" dirty="0"/>
                        <a:t>A</a:t>
                      </a:r>
                      <a:endParaRPr lang="en-CN" dirty="0"/>
                    </a:p>
                  </a:txBody>
                  <a:tcPr/>
                </a:tc>
                <a:tc>
                  <a:txBody>
                    <a:bodyPr/>
                    <a:lstStyle/>
                    <a:p>
                      <a:r>
                        <a:rPr lang="en-US" altLang="zh-CN" dirty="0"/>
                        <a:t>B</a:t>
                      </a:r>
                      <a:endParaRPr lang="en-CN" dirty="0"/>
                    </a:p>
                  </a:txBody>
                  <a:tcPr/>
                </a:tc>
                <a:tc>
                  <a:txBody>
                    <a:bodyPr/>
                    <a:lstStyle/>
                    <a:p>
                      <a:r>
                        <a:rPr lang="en-US" altLang="zh-CN" dirty="0"/>
                        <a:t>A</a:t>
                      </a:r>
                      <a:endParaRPr lang="en-CN" dirty="0"/>
                    </a:p>
                  </a:txBody>
                  <a:tcPr/>
                </a:tc>
                <a:extLst>
                  <a:ext uri="{0D108BD9-81ED-4DB2-BD59-A6C34878D82A}">
                    <a16:rowId xmlns:a16="http://schemas.microsoft.com/office/drawing/2014/main" val="3367620423"/>
                  </a:ext>
                </a:extLst>
              </a:tr>
            </a:tbl>
          </a:graphicData>
        </a:graphic>
      </p:graphicFrame>
      <p:graphicFrame>
        <p:nvGraphicFramePr>
          <p:cNvPr id="6" name="Table 4">
            <a:extLst>
              <a:ext uri="{FF2B5EF4-FFF2-40B4-BE49-F238E27FC236}">
                <a16:creationId xmlns:a16="http://schemas.microsoft.com/office/drawing/2014/main" id="{FCC67286-15B4-9B46-9BD1-50FAAD0B705C}"/>
              </a:ext>
            </a:extLst>
          </p:cNvPr>
          <p:cNvGraphicFramePr>
            <a:graphicFrameLocks/>
          </p:cNvGraphicFramePr>
          <p:nvPr>
            <p:extLst>
              <p:ext uri="{D42A27DB-BD31-4B8C-83A1-F6EECF244321}">
                <p14:modId xmlns:p14="http://schemas.microsoft.com/office/powerpoint/2010/main" val="1643984800"/>
              </p:ext>
            </p:extLst>
          </p:nvPr>
        </p:nvGraphicFramePr>
        <p:xfrm>
          <a:off x="7853639" y="2242267"/>
          <a:ext cx="2655336" cy="1026382"/>
        </p:xfrm>
        <a:graphic>
          <a:graphicData uri="http://schemas.openxmlformats.org/drawingml/2006/table">
            <a:tbl>
              <a:tblPr bandRow="1">
                <a:tableStyleId>{8FD4443E-F989-4FC4-A0C8-D5A2AF1F390B}</a:tableStyleId>
              </a:tblPr>
              <a:tblGrid>
                <a:gridCol w="663834">
                  <a:extLst>
                    <a:ext uri="{9D8B030D-6E8A-4147-A177-3AD203B41FA5}">
                      <a16:colId xmlns:a16="http://schemas.microsoft.com/office/drawing/2014/main" val="1129635931"/>
                    </a:ext>
                  </a:extLst>
                </a:gridCol>
                <a:gridCol w="663834">
                  <a:extLst>
                    <a:ext uri="{9D8B030D-6E8A-4147-A177-3AD203B41FA5}">
                      <a16:colId xmlns:a16="http://schemas.microsoft.com/office/drawing/2014/main" val="709675663"/>
                    </a:ext>
                  </a:extLst>
                </a:gridCol>
                <a:gridCol w="663834">
                  <a:extLst>
                    <a:ext uri="{9D8B030D-6E8A-4147-A177-3AD203B41FA5}">
                      <a16:colId xmlns:a16="http://schemas.microsoft.com/office/drawing/2014/main" val="3664181287"/>
                    </a:ext>
                  </a:extLst>
                </a:gridCol>
                <a:gridCol w="663834">
                  <a:extLst>
                    <a:ext uri="{9D8B030D-6E8A-4147-A177-3AD203B41FA5}">
                      <a16:colId xmlns:a16="http://schemas.microsoft.com/office/drawing/2014/main" val="247496224"/>
                    </a:ext>
                  </a:extLst>
                </a:gridCol>
              </a:tblGrid>
              <a:tr h="513191">
                <a:tc>
                  <a:txBody>
                    <a:bodyPr/>
                    <a:lstStyle/>
                    <a:p>
                      <a:r>
                        <a:rPr lang="en-US" altLang="zh-CN" dirty="0"/>
                        <a:t>A</a:t>
                      </a:r>
                      <a:endParaRPr lang="en-CN" dirty="0"/>
                    </a:p>
                  </a:txBody>
                  <a:tcPr/>
                </a:tc>
                <a:tc>
                  <a:txBody>
                    <a:bodyPr/>
                    <a:lstStyle/>
                    <a:p>
                      <a:r>
                        <a:rPr lang="en-US" altLang="zh-CN" dirty="0"/>
                        <a:t>B</a:t>
                      </a:r>
                      <a:endParaRPr lang="en-CN" dirty="0"/>
                    </a:p>
                  </a:txBody>
                  <a:tcPr/>
                </a:tc>
                <a:tc>
                  <a:txBody>
                    <a:bodyPr/>
                    <a:lstStyle/>
                    <a:p>
                      <a:r>
                        <a:rPr lang="en-US" altLang="zh-CN" dirty="0"/>
                        <a:t>A</a:t>
                      </a:r>
                      <a:endParaRPr lang="en-CN" dirty="0"/>
                    </a:p>
                  </a:txBody>
                  <a:tcPr/>
                </a:tc>
                <a:tc>
                  <a:txBody>
                    <a:bodyPr/>
                    <a:lstStyle/>
                    <a:p>
                      <a:r>
                        <a:rPr lang="en-US" altLang="zh-CN" dirty="0"/>
                        <a:t>B</a:t>
                      </a:r>
                      <a:endParaRPr lang="en-CN" dirty="0"/>
                    </a:p>
                  </a:txBody>
                  <a:tcPr/>
                </a:tc>
                <a:extLst>
                  <a:ext uri="{0D108BD9-81ED-4DB2-BD59-A6C34878D82A}">
                    <a16:rowId xmlns:a16="http://schemas.microsoft.com/office/drawing/2014/main" val="621999588"/>
                  </a:ext>
                </a:extLst>
              </a:tr>
              <a:tr h="513191">
                <a:tc>
                  <a:txBody>
                    <a:bodyPr/>
                    <a:lstStyle/>
                    <a:p>
                      <a:r>
                        <a:rPr lang="en-US" altLang="zh-CN" dirty="0"/>
                        <a:t>A</a:t>
                      </a:r>
                      <a:endParaRPr lang="en-CN" dirty="0"/>
                    </a:p>
                  </a:txBody>
                  <a:tcPr/>
                </a:tc>
                <a:tc>
                  <a:txBody>
                    <a:bodyPr/>
                    <a:lstStyle/>
                    <a:p>
                      <a:r>
                        <a:rPr lang="en-US" altLang="zh-CN" dirty="0"/>
                        <a:t>A</a:t>
                      </a:r>
                      <a:endParaRPr lang="en-CN" dirty="0"/>
                    </a:p>
                  </a:txBody>
                  <a:tcPr/>
                </a:tc>
                <a:tc>
                  <a:txBody>
                    <a:bodyPr/>
                    <a:lstStyle/>
                    <a:p>
                      <a:r>
                        <a:rPr lang="en-US" altLang="zh-CN" dirty="0"/>
                        <a:t>B</a:t>
                      </a:r>
                      <a:endParaRPr lang="en-CN" dirty="0"/>
                    </a:p>
                  </a:txBody>
                  <a:tcPr/>
                </a:tc>
                <a:tc>
                  <a:txBody>
                    <a:bodyPr/>
                    <a:lstStyle/>
                    <a:p>
                      <a:r>
                        <a:rPr lang="en-US" altLang="zh-CN" dirty="0"/>
                        <a:t>A</a:t>
                      </a:r>
                      <a:endParaRPr lang="en-CN" dirty="0"/>
                    </a:p>
                  </a:txBody>
                  <a:tcPr/>
                </a:tc>
                <a:extLst>
                  <a:ext uri="{0D108BD9-81ED-4DB2-BD59-A6C34878D82A}">
                    <a16:rowId xmlns:a16="http://schemas.microsoft.com/office/drawing/2014/main" val="1508554187"/>
                  </a:ext>
                </a:extLst>
              </a:tr>
            </a:tbl>
          </a:graphicData>
        </a:graphic>
      </p:graphicFrame>
      <p:graphicFrame>
        <p:nvGraphicFramePr>
          <p:cNvPr id="7" name="Table 4">
            <a:extLst>
              <a:ext uri="{FF2B5EF4-FFF2-40B4-BE49-F238E27FC236}">
                <a16:creationId xmlns:a16="http://schemas.microsoft.com/office/drawing/2014/main" id="{10CF79B3-6B8A-894C-B7CE-5C464D054CF1}"/>
              </a:ext>
            </a:extLst>
          </p:cNvPr>
          <p:cNvGraphicFramePr>
            <a:graphicFrameLocks/>
          </p:cNvGraphicFramePr>
          <p:nvPr>
            <p:extLst>
              <p:ext uri="{D42A27DB-BD31-4B8C-83A1-F6EECF244321}">
                <p14:modId xmlns:p14="http://schemas.microsoft.com/office/powerpoint/2010/main" val="2798317487"/>
              </p:ext>
            </p:extLst>
          </p:nvPr>
        </p:nvGraphicFramePr>
        <p:xfrm>
          <a:off x="7853639" y="4022698"/>
          <a:ext cx="2655336" cy="1026382"/>
        </p:xfrm>
        <a:graphic>
          <a:graphicData uri="http://schemas.openxmlformats.org/drawingml/2006/table">
            <a:tbl>
              <a:tblPr bandRow="1">
                <a:tableStyleId>{8FD4443E-F989-4FC4-A0C8-D5A2AF1F390B}</a:tableStyleId>
              </a:tblPr>
              <a:tblGrid>
                <a:gridCol w="663834">
                  <a:extLst>
                    <a:ext uri="{9D8B030D-6E8A-4147-A177-3AD203B41FA5}">
                      <a16:colId xmlns:a16="http://schemas.microsoft.com/office/drawing/2014/main" val="1129635931"/>
                    </a:ext>
                  </a:extLst>
                </a:gridCol>
                <a:gridCol w="663834">
                  <a:extLst>
                    <a:ext uri="{9D8B030D-6E8A-4147-A177-3AD203B41FA5}">
                      <a16:colId xmlns:a16="http://schemas.microsoft.com/office/drawing/2014/main" val="709675663"/>
                    </a:ext>
                  </a:extLst>
                </a:gridCol>
                <a:gridCol w="663834">
                  <a:extLst>
                    <a:ext uri="{9D8B030D-6E8A-4147-A177-3AD203B41FA5}">
                      <a16:colId xmlns:a16="http://schemas.microsoft.com/office/drawing/2014/main" val="3664181287"/>
                    </a:ext>
                  </a:extLst>
                </a:gridCol>
                <a:gridCol w="663834">
                  <a:extLst>
                    <a:ext uri="{9D8B030D-6E8A-4147-A177-3AD203B41FA5}">
                      <a16:colId xmlns:a16="http://schemas.microsoft.com/office/drawing/2014/main" val="247496224"/>
                    </a:ext>
                  </a:extLst>
                </a:gridCol>
              </a:tblGrid>
              <a:tr h="513191">
                <a:tc>
                  <a:txBody>
                    <a:bodyPr/>
                    <a:lstStyle/>
                    <a:p>
                      <a:r>
                        <a:rPr lang="en-US" altLang="zh-CN" dirty="0"/>
                        <a:t>B</a:t>
                      </a:r>
                      <a:endParaRPr lang="en-CN" dirty="0"/>
                    </a:p>
                  </a:txBody>
                  <a:tcPr/>
                </a:tc>
                <a:tc>
                  <a:txBody>
                    <a:bodyPr/>
                    <a:lstStyle/>
                    <a:p>
                      <a:r>
                        <a:rPr lang="en-US" altLang="zh-CN" dirty="0"/>
                        <a:t>A</a:t>
                      </a:r>
                      <a:endParaRPr lang="en-CN" dirty="0"/>
                    </a:p>
                  </a:txBody>
                  <a:tcPr/>
                </a:tc>
                <a:tc>
                  <a:txBody>
                    <a:bodyPr/>
                    <a:lstStyle/>
                    <a:p>
                      <a:r>
                        <a:rPr lang="en-US" altLang="zh-CN" dirty="0"/>
                        <a:t>A</a:t>
                      </a:r>
                      <a:endParaRPr lang="en-CN" dirty="0"/>
                    </a:p>
                  </a:txBody>
                  <a:tcPr/>
                </a:tc>
                <a:tc>
                  <a:txBody>
                    <a:bodyPr/>
                    <a:lstStyle/>
                    <a:p>
                      <a:r>
                        <a:rPr lang="en-US" altLang="zh-CN" dirty="0"/>
                        <a:t>A</a:t>
                      </a:r>
                      <a:endParaRPr lang="en-CN" dirty="0"/>
                    </a:p>
                  </a:txBody>
                  <a:tcPr/>
                </a:tc>
                <a:extLst>
                  <a:ext uri="{0D108BD9-81ED-4DB2-BD59-A6C34878D82A}">
                    <a16:rowId xmlns:a16="http://schemas.microsoft.com/office/drawing/2014/main" val="621999588"/>
                  </a:ext>
                </a:extLst>
              </a:tr>
              <a:tr h="513191">
                <a:tc>
                  <a:txBody>
                    <a:bodyPr/>
                    <a:lstStyle/>
                    <a:p>
                      <a:r>
                        <a:rPr lang="en-US" altLang="zh-CN" dirty="0"/>
                        <a:t>B</a:t>
                      </a:r>
                      <a:endParaRPr lang="en-CN" dirty="0"/>
                    </a:p>
                  </a:txBody>
                  <a:tcPr/>
                </a:tc>
                <a:tc>
                  <a:txBody>
                    <a:bodyPr/>
                    <a:lstStyle/>
                    <a:p>
                      <a:r>
                        <a:rPr lang="en-US" altLang="zh-CN" dirty="0"/>
                        <a:t>B</a:t>
                      </a:r>
                      <a:endParaRPr lang="en-CN" dirty="0"/>
                    </a:p>
                  </a:txBody>
                  <a:tcPr/>
                </a:tc>
                <a:tc>
                  <a:txBody>
                    <a:bodyPr/>
                    <a:lstStyle/>
                    <a:p>
                      <a:r>
                        <a:rPr lang="en-US" altLang="zh-CN" dirty="0"/>
                        <a:t>A</a:t>
                      </a:r>
                      <a:endParaRPr lang="en-CN" dirty="0"/>
                    </a:p>
                  </a:txBody>
                  <a:tcPr/>
                </a:tc>
                <a:tc>
                  <a:txBody>
                    <a:bodyPr/>
                    <a:lstStyle/>
                    <a:p>
                      <a:r>
                        <a:rPr lang="en-US" altLang="zh-CN" dirty="0"/>
                        <a:t>A</a:t>
                      </a:r>
                      <a:endParaRPr lang="en-CN" dirty="0"/>
                    </a:p>
                  </a:txBody>
                  <a:tcPr/>
                </a:tc>
                <a:extLst>
                  <a:ext uri="{0D108BD9-81ED-4DB2-BD59-A6C34878D82A}">
                    <a16:rowId xmlns:a16="http://schemas.microsoft.com/office/drawing/2014/main" val="1508554187"/>
                  </a:ext>
                </a:extLst>
              </a:tr>
            </a:tbl>
          </a:graphicData>
        </a:graphic>
      </p:graphicFrame>
      <p:sp>
        <p:nvSpPr>
          <p:cNvPr id="3" name="Down Arrow 2">
            <a:extLst>
              <a:ext uri="{FF2B5EF4-FFF2-40B4-BE49-F238E27FC236}">
                <a16:creationId xmlns:a16="http://schemas.microsoft.com/office/drawing/2014/main" id="{9109645F-B7BC-A241-8297-AE3F7D88C706}"/>
              </a:ext>
            </a:extLst>
          </p:cNvPr>
          <p:cNvSpPr/>
          <p:nvPr/>
        </p:nvSpPr>
        <p:spPr>
          <a:xfrm>
            <a:off x="8803620" y="3429000"/>
            <a:ext cx="755373" cy="514185"/>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3561368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42150B35-BEE5-8340-995B-C766B4614FEB}"/>
              </a:ext>
            </a:extLst>
          </p:cNvPr>
          <p:cNvGraphicFramePr>
            <a:graphicFrameLocks noGrp="1"/>
          </p:cNvGraphicFramePr>
          <p:nvPr>
            <p:ph idx="1"/>
            <p:extLst>
              <p:ext uri="{D42A27DB-BD31-4B8C-83A1-F6EECF244321}">
                <p14:modId xmlns:p14="http://schemas.microsoft.com/office/powerpoint/2010/main" val="824717265"/>
              </p:ext>
            </p:extLst>
          </p:nvPr>
        </p:nvGraphicFramePr>
        <p:xfrm>
          <a:off x="1787458" y="2501349"/>
          <a:ext cx="2655336" cy="2565955"/>
        </p:xfrm>
        <a:graphic>
          <a:graphicData uri="http://schemas.openxmlformats.org/drawingml/2006/table">
            <a:tbl>
              <a:tblPr bandRow="1">
                <a:tableStyleId>{8FD4443E-F989-4FC4-A0C8-D5A2AF1F390B}</a:tableStyleId>
              </a:tblPr>
              <a:tblGrid>
                <a:gridCol w="663834">
                  <a:extLst>
                    <a:ext uri="{9D8B030D-6E8A-4147-A177-3AD203B41FA5}">
                      <a16:colId xmlns:a16="http://schemas.microsoft.com/office/drawing/2014/main" val="1129635931"/>
                    </a:ext>
                  </a:extLst>
                </a:gridCol>
                <a:gridCol w="663834">
                  <a:extLst>
                    <a:ext uri="{9D8B030D-6E8A-4147-A177-3AD203B41FA5}">
                      <a16:colId xmlns:a16="http://schemas.microsoft.com/office/drawing/2014/main" val="709675663"/>
                    </a:ext>
                  </a:extLst>
                </a:gridCol>
                <a:gridCol w="663834">
                  <a:extLst>
                    <a:ext uri="{9D8B030D-6E8A-4147-A177-3AD203B41FA5}">
                      <a16:colId xmlns:a16="http://schemas.microsoft.com/office/drawing/2014/main" val="3664181287"/>
                    </a:ext>
                  </a:extLst>
                </a:gridCol>
                <a:gridCol w="663834">
                  <a:extLst>
                    <a:ext uri="{9D8B030D-6E8A-4147-A177-3AD203B41FA5}">
                      <a16:colId xmlns:a16="http://schemas.microsoft.com/office/drawing/2014/main" val="247496224"/>
                    </a:ext>
                  </a:extLst>
                </a:gridCol>
              </a:tblGrid>
              <a:tr h="513191">
                <a:tc>
                  <a:txBody>
                    <a:bodyPr/>
                    <a:lstStyle/>
                    <a:p>
                      <a:r>
                        <a:rPr lang="en-US" altLang="zh-CN" dirty="0"/>
                        <a:t>A</a:t>
                      </a:r>
                      <a:endParaRPr lang="en-CN" dirty="0"/>
                    </a:p>
                  </a:txBody>
                  <a:tcPr/>
                </a:tc>
                <a:tc>
                  <a:txBody>
                    <a:bodyPr/>
                    <a:lstStyle/>
                    <a:p>
                      <a:r>
                        <a:rPr lang="en-US" altLang="zh-CN" dirty="0"/>
                        <a:t>B</a:t>
                      </a:r>
                      <a:endParaRPr lang="en-CN" dirty="0"/>
                    </a:p>
                  </a:txBody>
                  <a:tcPr/>
                </a:tc>
                <a:tc>
                  <a:txBody>
                    <a:bodyPr/>
                    <a:lstStyle/>
                    <a:p>
                      <a:r>
                        <a:rPr lang="en-US" altLang="zh-CN" dirty="0"/>
                        <a:t>A</a:t>
                      </a:r>
                      <a:endParaRPr lang="en-CN" dirty="0"/>
                    </a:p>
                  </a:txBody>
                  <a:tcPr/>
                </a:tc>
                <a:tc>
                  <a:txBody>
                    <a:bodyPr/>
                    <a:lstStyle/>
                    <a:p>
                      <a:r>
                        <a:rPr lang="en-US" altLang="zh-CN" dirty="0"/>
                        <a:t>B</a:t>
                      </a:r>
                      <a:endParaRPr lang="en-CN" dirty="0"/>
                    </a:p>
                  </a:txBody>
                  <a:tcPr/>
                </a:tc>
                <a:extLst>
                  <a:ext uri="{0D108BD9-81ED-4DB2-BD59-A6C34878D82A}">
                    <a16:rowId xmlns:a16="http://schemas.microsoft.com/office/drawing/2014/main" val="621999588"/>
                  </a:ext>
                </a:extLst>
              </a:tr>
              <a:tr h="513191">
                <a:tc>
                  <a:txBody>
                    <a:bodyPr/>
                    <a:lstStyle/>
                    <a:p>
                      <a:r>
                        <a:rPr lang="en-US" altLang="zh-CN" dirty="0"/>
                        <a:t>A</a:t>
                      </a:r>
                      <a:endParaRPr lang="en-CN" dirty="0"/>
                    </a:p>
                  </a:txBody>
                  <a:tcPr/>
                </a:tc>
                <a:tc>
                  <a:txBody>
                    <a:bodyPr/>
                    <a:lstStyle/>
                    <a:p>
                      <a:r>
                        <a:rPr lang="en-US" altLang="zh-CN" dirty="0"/>
                        <a:t>A</a:t>
                      </a:r>
                      <a:endParaRPr lang="en-CN" dirty="0"/>
                    </a:p>
                  </a:txBody>
                  <a:tcPr/>
                </a:tc>
                <a:tc>
                  <a:txBody>
                    <a:bodyPr/>
                    <a:lstStyle/>
                    <a:p>
                      <a:r>
                        <a:rPr lang="en-US" altLang="zh-CN" dirty="0"/>
                        <a:t>B</a:t>
                      </a:r>
                      <a:endParaRPr lang="en-CN" dirty="0"/>
                    </a:p>
                  </a:txBody>
                  <a:tcPr/>
                </a:tc>
                <a:tc>
                  <a:txBody>
                    <a:bodyPr/>
                    <a:lstStyle/>
                    <a:p>
                      <a:r>
                        <a:rPr lang="en-US" altLang="zh-CN" dirty="0"/>
                        <a:t>A</a:t>
                      </a:r>
                      <a:endParaRPr lang="en-CN" dirty="0"/>
                    </a:p>
                  </a:txBody>
                  <a:tcPr/>
                </a:tc>
                <a:extLst>
                  <a:ext uri="{0D108BD9-81ED-4DB2-BD59-A6C34878D82A}">
                    <a16:rowId xmlns:a16="http://schemas.microsoft.com/office/drawing/2014/main" val="1508554187"/>
                  </a:ext>
                </a:extLst>
              </a:tr>
              <a:tr h="513191">
                <a:tc>
                  <a:txBody>
                    <a:bodyPr/>
                    <a:lstStyle/>
                    <a:p>
                      <a:r>
                        <a:rPr lang="en-US" altLang="zh-CN" dirty="0"/>
                        <a:t>B</a:t>
                      </a:r>
                      <a:endParaRPr lang="en-CN" dirty="0"/>
                    </a:p>
                  </a:txBody>
                  <a:tcPr/>
                </a:tc>
                <a:tc>
                  <a:txBody>
                    <a:bodyPr/>
                    <a:lstStyle/>
                    <a:p>
                      <a:r>
                        <a:rPr lang="en-US" altLang="zh-CN" dirty="0"/>
                        <a:t>B</a:t>
                      </a:r>
                      <a:endParaRPr lang="en-CN" dirty="0"/>
                    </a:p>
                  </a:txBody>
                  <a:tcPr/>
                </a:tc>
                <a:tc>
                  <a:txBody>
                    <a:bodyPr/>
                    <a:lstStyle/>
                    <a:p>
                      <a:r>
                        <a:rPr lang="en-US" altLang="zh-CN" dirty="0"/>
                        <a:t>B</a:t>
                      </a:r>
                      <a:endParaRPr lang="en-CN" dirty="0"/>
                    </a:p>
                  </a:txBody>
                  <a:tcPr/>
                </a:tc>
                <a:tc>
                  <a:txBody>
                    <a:bodyPr/>
                    <a:lstStyle/>
                    <a:p>
                      <a:r>
                        <a:rPr lang="en-US" altLang="zh-CN" dirty="0"/>
                        <a:t>B</a:t>
                      </a:r>
                      <a:endParaRPr lang="en-CN" dirty="0"/>
                    </a:p>
                  </a:txBody>
                  <a:tcPr/>
                </a:tc>
                <a:extLst>
                  <a:ext uri="{0D108BD9-81ED-4DB2-BD59-A6C34878D82A}">
                    <a16:rowId xmlns:a16="http://schemas.microsoft.com/office/drawing/2014/main" val="3964189628"/>
                  </a:ext>
                </a:extLst>
              </a:tr>
              <a:tr h="513191">
                <a:tc>
                  <a:txBody>
                    <a:bodyPr/>
                    <a:lstStyle/>
                    <a:p>
                      <a:r>
                        <a:rPr lang="en-US" altLang="zh-CN" dirty="0"/>
                        <a:t>A</a:t>
                      </a:r>
                      <a:endParaRPr lang="en-CN" dirty="0"/>
                    </a:p>
                  </a:txBody>
                  <a:tcPr/>
                </a:tc>
                <a:tc>
                  <a:txBody>
                    <a:bodyPr/>
                    <a:lstStyle/>
                    <a:p>
                      <a:r>
                        <a:rPr lang="en-US" altLang="zh-CN" dirty="0"/>
                        <a:t>A</a:t>
                      </a:r>
                      <a:endParaRPr lang="en-CN" dirty="0"/>
                    </a:p>
                  </a:txBody>
                  <a:tcPr/>
                </a:tc>
                <a:tc>
                  <a:txBody>
                    <a:bodyPr/>
                    <a:lstStyle/>
                    <a:p>
                      <a:r>
                        <a:rPr lang="en-US" altLang="zh-CN" dirty="0"/>
                        <a:t>B</a:t>
                      </a:r>
                      <a:endParaRPr lang="en-CN" dirty="0"/>
                    </a:p>
                  </a:txBody>
                  <a:tcPr/>
                </a:tc>
                <a:tc>
                  <a:txBody>
                    <a:bodyPr/>
                    <a:lstStyle/>
                    <a:p>
                      <a:r>
                        <a:rPr lang="en-US" altLang="zh-CN" dirty="0"/>
                        <a:t>A</a:t>
                      </a:r>
                      <a:endParaRPr lang="en-CN" dirty="0"/>
                    </a:p>
                  </a:txBody>
                  <a:tcPr/>
                </a:tc>
                <a:extLst>
                  <a:ext uri="{0D108BD9-81ED-4DB2-BD59-A6C34878D82A}">
                    <a16:rowId xmlns:a16="http://schemas.microsoft.com/office/drawing/2014/main" val="4083907118"/>
                  </a:ext>
                </a:extLst>
              </a:tr>
              <a:tr h="513191">
                <a:tc>
                  <a:txBody>
                    <a:bodyPr/>
                    <a:lstStyle/>
                    <a:p>
                      <a:r>
                        <a:rPr lang="en-US" altLang="zh-CN" dirty="0"/>
                        <a:t>A</a:t>
                      </a:r>
                      <a:endParaRPr lang="en-CN" dirty="0"/>
                    </a:p>
                  </a:txBody>
                  <a:tcPr/>
                </a:tc>
                <a:tc>
                  <a:txBody>
                    <a:bodyPr/>
                    <a:lstStyle/>
                    <a:p>
                      <a:r>
                        <a:rPr lang="en-US" altLang="zh-CN" dirty="0"/>
                        <a:t>B</a:t>
                      </a:r>
                      <a:endParaRPr lang="en-CN" dirty="0"/>
                    </a:p>
                  </a:txBody>
                  <a:tcPr/>
                </a:tc>
                <a:tc>
                  <a:txBody>
                    <a:bodyPr/>
                    <a:lstStyle/>
                    <a:p>
                      <a:r>
                        <a:rPr lang="en-US" altLang="zh-CN" dirty="0"/>
                        <a:t>A</a:t>
                      </a:r>
                      <a:endParaRPr lang="en-CN" dirty="0"/>
                    </a:p>
                  </a:txBody>
                  <a:tcPr/>
                </a:tc>
                <a:tc>
                  <a:txBody>
                    <a:bodyPr/>
                    <a:lstStyle/>
                    <a:p>
                      <a:r>
                        <a:rPr lang="en-US" altLang="zh-CN" dirty="0"/>
                        <a:t>A</a:t>
                      </a:r>
                      <a:endParaRPr lang="en-CN" dirty="0"/>
                    </a:p>
                  </a:txBody>
                  <a:tcPr/>
                </a:tc>
                <a:extLst>
                  <a:ext uri="{0D108BD9-81ED-4DB2-BD59-A6C34878D82A}">
                    <a16:rowId xmlns:a16="http://schemas.microsoft.com/office/drawing/2014/main" val="3367620423"/>
                  </a:ext>
                </a:extLst>
              </a:tr>
            </a:tbl>
          </a:graphicData>
        </a:graphic>
      </p:graphicFrame>
      <p:graphicFrame>
        <p:nvGraphicFramePr>
          <p:cNvPr id="5" name="Table 4">
            <a:extLst>
              <a:ext uri="{FF2B5EF4-FFF2-40B4-BE49-F238E27FC236}">
                <a16:creationId xmlns:a16="http://schemas.microsoft.com/office/drawing/2014/main" id="{D575C3D4-C67F-494F-A3B4-669A77D3F317}"/>
              </a:ext>
            </a:extLst>
          </p:cNvPr>
          <p:cNvGraphicFramePr>
            <a:graphicFrameLocks/>
          </p:cNvGraphicFramePr>
          <p:nvPr>
            <p:extLst>
              <p:ext uri="{D42A27DB-BD31-4B8C-83A1-F6EECF244321}">
                <p14:modId xmlns:p14="http://schemas.microsoft.com/office/powerpoint/2010/main" val="2523529977"/>
              </p:ext>
            </p:extLst>
          </p:nvPr>
        </p:nvGraphicFramePr>
        <p:xfrm>
          <a:off x="6839849" y="2517915"/>
          <a:ext cx="2655336" cy="2565954"/>
        </p:xfrm>
        <a:graphic>
          <a:graphicData uri="http://schemas.openxmlformats.org/drawingml/2006/table">
            <a:tbl>
              <a:tblPr bandRow="1">
                <a:tableStyleId>{8FD4443E-F989-4FC4-A0C8-D5A2AF1F390B}</a:tableStyleId>
              </a:tblPr>
              <a:tblGrid>
                <a:gridCol w="663834">
                  <a:extLst>
                    <a:ext uri="{9D8B030D-6E8A-4147-A177-3AD203B41FA5}">
                      <a16:colId xmlns:a16="http://schemas.microsoft.com/office/drawing/2014/main" val="1129635931"/>
                    </a:ext>
                  </a:extLst>
                </a:gridCol>
                <a:gridCol w="663834">
                  <a:extLst>
                    <a:ext uri="{9D8B030D-6E8A-4147-A177-3AD203B41FA5}">
                      <a16:colId xmlns:a16="http://schemas.microsoft.com/office/drawing/2014/main" val="709675663"/>
                    </a:ext>
                  </a:extLst>
                </a:gridCol>
                <a:gridCol w="663834">
                  <a:extLst>
                    <a:ext uri="{9D8B030D-6E8A-4147-A177-3AD203B41FA5}">
                      <a16:colId xmlns:a16="http://schemas.microsoft.com/office/drawing/2014/main" val="3664181287"/>
                    </a:ext>
                  </a:extLst>
                </a:gridCol>
                <a:gridCol w="663834">
                  <a:extLst>
                    <a:ext uri="{9D8B030D-6E8A-4147-A177-3AD203B41FA5}">
                      <a16:colId xmlns:a16="http://schemas.microsoft.com/office/drawing/2014/main" val="247496224"/>
                    </a:ext>
                  </a:extLst>
                </a:gridCol>
              </a:tblGrid>
              <a:tr h="554514">
                <a:tc>
                  <a:txBody>
                    <a:bodyPr/>
                    <a:lstStyle/>
                    <a:p>
                      <a:r>
                        <a:rPr lang="en-US" altLang="zh-CN" dirty="0"/>
                        <a:t>B</a:t>
                      </a:r>
                      <a:endParaRPr lang="en-CN" dirty="0"/>
                    </a:p>
                  </a:txBody>
                  <a:tcPr/>
                </a:tc>
                <a:tc>
                  <a:txBody>
                    <a:bodyPr/>
                    <a:lstStyle/>
                    <a:p>
                      <a:r>
                        <a:rPr lang="en-US" altLang="zh-CN" dirty="0"/>
                        <a:t>B</a:t>
                      </a:r>
                      <a:endParaRPr lang="en-CN" dirty="0"/>
                    </a:p>
                  </a:txBody>
                  <a:tcPr/>
                </a:tc>
                <a:tc>
                  <a:txBody>
                    <a:bodyPr/>
                    <a:lstStyle/>
                    <a:p>
                      <a:r>
                        <a:rPr lang="en-US" altLang="zh-CN" dirty="0"/>
                        <a:t>B</a:t>
                      </a:r>
                      <a:endParaRPr lang="en-CN" dirty="0"/>
                    </a:p>
                  </a:txBody>
                  <a:tcPr/>
                </a:tc>
                <a:tc>
                  <a:txBody>
                    <a:bodyPr/>
                    <a:lstStyle/>
                    <a:p>
                      <a:r>
                        <a:rPr lang="en-US" altLang="zh-CN" dirty="0"/>
                        <a:t>A</a:t>
                      </a:r>
                      <a:endParaRPr lang="en-CN" dirty="0"/>
                    </a:p>
                  </a:txBody>
                  <a:tcPr/>
                </a:tc>
                <a:extLst>
                  <a:ext uri="{0D108BD9-81ED-4DB2-BD59-A6C34878D82A}">
                    <a16:rowId xmlns:a16="http://schemas.microsoft.com/office/drawing/2014/main" val="621999588"/>
                  </a:ext>
                </a:extLst>
              </a:tr>
              <a:tr h="502860">
                <a:tc>
                  <a:txBody>
                    <a:bodyPr/>
                    <a:lstStyle/>
                    <a:p>
                      <a:r>
                        <a:rPr lang="en-US" altLang="zh-CN" dirty="0"/>
                        <a:t>B</a:t>
                      </a:r>
                      <a:endParaRPr lang="en-CN" dirty="0"/>
                    </a:p>
                  </a:txBody>
                  <a:tcPr/>
                </a:tc>
                <a:tc>
                  <a:txBody>
                    <a:bodyPr/>
                    <a:lstStyle/>
                    <a:p>
                      <a:r>
                        <a:rPr lang="en-US" altLang="zh-CN" dirty="0"/>
                        <a:t>B</a:t>
                      </a:r>
                      <a:endParaRPr lang="en-CN" dirty="0"/>
                    </a:p>
                  </a:txBody>
                  <a:tcPr/>
                </a:tc>
                <a:tc>
                  <a:txBody>
                    <a:bodyPr/>
                    <a:lstStyle/>
                    <a:p>
                      <a:r>
                        <a:rPr lang="en-US" altLang="zh-CN" dirty="0"/>
                        <a:t>A</a:t>
                      </a:r>
                      <a:endParaRPr lang="en-CN" dirty="0"/>
                    </a:p>
                  </a:txBody>
                  <a:tcPr/>
                </a:tc>
                <a:tc>
                  <a:txBody>
                    <a:bodyPr/>
                    <a:lstStyle/>
                    <a:p>
                      <a:r>
                        <a:rPr lang="en-US" altLang="zh-CN" dirty="0"/>
                        <a:t>A</a:t>
                      </a:r>
                      <a:endParaRPr lang="en-CN" dirty="0"/>
                    </a:p>
                  </a:txBody>
                  <a:tcPr/>
                </a:tc>
                <a:extLst>
                  <a:ext uri="{0D108BD9-81ED-4DB2-BD59-A6C34878D82A}">
                    <a16:rowId xmlns:a16="http://schemas.microsoft.com/office/drawing/2014/main" val="1508554187"/>
                  </a:ext>
                </a:extLst>
              </a:tr>
              <a:tr h="502860">
                <a:tc>
                  <a:txBody>
                    <a:bodyPr/>
                    <a:lstStyle/>
                    <a:p>
                      <a:r>
                        <a:rPr lang="en-US" altLang="zh-CN" dirty="0"/>
                        <a:t>B</a:t>
                      </a:r>
                      <a:endParaRPr lang="en-CN" dirty="0"/>
                    </a:p>
                  </a:txBody>
                  <a:tcPr/>
                </a:tc>
                <a:tc>
                  <a:txBody>
                    <a:bodyPr/>
                    <a:lstStyle/>
                    <a:p>
                      <a:r>
                        <a:rPr lang="en-US" altLang="zh-CN" dirty="0"/>
                        <a:t>B</a:t>
                      </a:r>
                      <a:endParaRPr lang="en-CN" dirty="0"/>
                    </a:p>
                  </a:txBody>
                  <a:tcPr/>
                </a:tc>
                <a:tc>
                  <a:txBody>
                    <a:bodyPr/>
                    <a:lstStyle/>
                    <a:p>
                      <a:r>
                        <a:rPr lang="en-US" altLang="zh-CN" dirty="0"/>
                        <a:t>A</a:t>
                      </a:r>
                      <a:endParaRPr lang="en-CN" dirty="0"/>
                    </a:p>
                  </a:txBody>
                  <a:tcPr/>
                </a:tc>
                <a:tc>
                  <a:txBody>
                    <a:bodyPr/>
                    <a:lstStyle/>
                    <a:p>
                      <a:r>
                        <a:rPr lang="en-US" altLang="zh-CN" dirty="0"/>
                        <a:t>A</a:t>
                      </a:r>
                      <a:endParaRPr lang="en-CN" dirty="0"/>
                    </a:p>
                  </a:txBody>
                  <a:tcPr/>
                </a:tc>
                <a:extLst>
                  <a:ext uri="{0D108BD9-81ED-4DB2-BD59-A6C34878D82A}">
                    <a16:rowId xmlns:a16="http://schemas.microsoft.com/office/drawing/2014/main" val="3964189628"/>
                  </a:ext>
                </a:extLst>
              </a:tr>
              <a:tr h="502860">
                <a:tc>
                  <a:txBody>
                    <a:bodyPr/>
                    <a:lstStyle/>
                    <a:p>
                      <a:r>
                        <a:rPr lang="en-US" altLang="zh-CN" dirty="0"/>
                        <a:t>B</a:t>
                      </a:r>
                      <a:endParaRPr lang="en-CN" dirty="0"/>
                    </a:p>
                  </a:txBody>
                  <a:tcPr/>
                </a:tc>
                <a:tc>
                  <a:txBody>
                    <a:bodyPr/>
                    <a:lstStyle/>
                    <a:p>
                      <a:r>
                        <a:rPr lang="en-US" altLang="zh-CN" dirty="0"/>
                        <a:t>A</a:t>
                      </a:r>
                      <a:endParaRPr lang="en-CN" dirty="0"/>
                    </a:p>
                  </a:txBody>
                  <a:tcPr/>
                </a:tc>
                <a:tc>
                  <a:txBody>
                    <a:bodyPr/>
                    <a:lstStyle/>
                    <a:p>
                      <a:r>
                        <a:rPr lang="en-US" altLang="zh-CN" dirty="0"/>
                        <a:t>A</a:t>
                      </a:r>
                      <a:endParaRPr lang="en-CN" dirty="0"/>
                    </a:p>
                  </a:txBody>
                  <a:tcPr/>
                </a:tc>
                <a:tc>
                  <a:txBody>
                    <a:bodyPr/>
                    <a:lstStyle/>
                    <a:p>
                      <a:r>
                        <a:rPr lang="en-US" altLang="zh-CN" dirty="0"/>
                        <a:t>A</a:t>
                      </a:r>
                      <a:endParaRPr lang="en-CN" dirty="0"/>
                    </a:p>
                  </a:txBody>
                  <a:tcPr/>
                </a:tc>
                <a:extLst>
                  <a:ext uri="{0D108BD9-81ED-4DB2-BD59-A6C34878D82A}">
                    <a16:rowId xmlns:a16="http://schemas.microsoft.com/office/drawing/2014/main" val="4083907118"/>
                  </a:ext>
                </a:extLst>
              </a:tr>
              <a:tr h="502860">
                <a:tc>
                  <a:txBody>
                    <a:bodyPr/>
                    <a:lstStyle/>
                    <a:p>
                      <a:r>
                        <a:rPr lang="en-US" altLang="zh-CN" dirty="0"/>
                        <a:t>A</a:t>
                      </a:r>
                      <a:endParaRPr lang="en-CN" dirty="0"/>
                    </a:p>
                  </a:txBody>
                  <a:tcPr/>
                </a:tc>
                <a:tc>
                  <a:txBody>
                    <a:bodyPr/>
                    <a:lstStyle/>
                    <a:p>
                      <a:r>
                        <a:rPr lang="en-US" altLang="zh-CN" dirty="0"/>
                        <a:t>B</a:t>
                      </a:r>
                      <a:endParaRPr lang="en-CN" dirty="0"/>
                    </a:p>
                  </a:txBody>
                  <a:tcPr/>
                </a:tc>
                <a:tc>
                  <a:txBody>
                    <a:bodyPr/>
                    <a:lstStyle/>
                    <a:p>
                      <a:r>
                        <a:rPr lang="en-US" altLang="zh-CN" dirty="0"/>
                        <a:t>B</a:t>
                      </a:r>
                      <a:endParaRPr lang="en-CN" dirty="0"/>
                    </a:p>
                  </a:txBody>
                  <a:tcPr/>
                </a:tc>
                <a:tc>
                  <a:txBody>
                    <a:bodyPr/>
                    <a:lstStyle/>
                    <a:p>
                      <a:r>
                        <a:rPr lang="en-US" altLang="zh-CN" dirty="0"/>
                        <a:t>B</a:t>
                      </a:r>
                      <a:endParaRPr lang="en-CN" dirty="0"/>
                    </a:p>
                  </a:txBody>
                  <a:tcPr/>
                </a:tc>
                <a:extLst>
                  <a:ext uri="{0D108BD9-81ED-4DB2-BD59-A6C34878D82A}">
                    <a16:rowId xmlns:a16="http://schemas.microsoft.com/office/drawing/2014/main" val="3367620423"/>
                  </a:ext>
                </a:extLst>
              </a:tr>
            </a:tbl>
          </a:graphicData>
        </a:graphic>
      </p:graphicFrame>
      <p:sp>
        <p:nvSpPr>
          <p:cNvPr id="11" name="Right Arrow 10">
            <a:extLst>
              <a:ext uri="{FF2B5EF4-FFF2-40B4-BE49-F238E27FC236}">
                <a16:creationId xmlns:a16="http://schemas.microsoft.com/office/drawing/2014/main" id="{45B4032F-95F7-B848-94B5-81E6187C664A}"/>
              </a:ext>
            </a:extLst>
          </p:cNvPr>
          <p:cNvSpPr/>
          <p:nvPr/>
        </p:nvSpPr>
        <p:spPr>
          <a:xfrm>
            <a:off x="5128592" y="3282400"/>
            <a:ext cx="1371600" cy="1003852"/>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1113186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1C7EF-AE91-174A-BA75-19A2094E4556}"/>
              </a:ext>
            </a:extLst>
          </p:cNvPr>
          <p:cNvSpPr>
            <a:spLocks noGrp="1"/>
          </p:cNvSpPr>
          <p:nvPr>
            <p:ph type="title"/>
          </p:nvPr>
        </p:nvSpPr>
        <p:spPr>
          <a:xfrm>
            <a:off x="1144589" y="298174"/>
            <a:ext cx="9905998" cy="1905000"/>
          </a:xfrm>
        </p:spPr>
        <p:txBody>
          <a:bodyPr/>
          <a:lstStyle/>
          <a:p>
            <a:r>
              <a:rPr lang="en-CN" dirty="0"/>
              <a:t>Re</a:t>
            </a:r>
            <a:r>
              <a:rPr lang="en-US" altLang="zh-CN" dirty="0"/>
              <a:t>view</a:t>
            </a:r>
            <a:endParaRPr lang="en-CN" dirty="0"/>
          </a:p>
        </p:txBody>
      </p:sp>
      <p:sp>
        <p:nvSpPr>
          <p:cNvPr id="3" name="Content Placeholder 2">
            <a:extLst>
              <a:ext uri="{FF2B5EF4-FFF2-40B4-BE49-F238E27FC236}">
                <a16:creationId xmlns:a16="http://schemas.microsoft.com/office/drawing/2014/main" id="{904A4CAB-C765-5D4C-A8A7-642ECAF2701C}"/>
              </a:ext>
            </a:extLst>
          </p:cNvPr>
          <p:cNvSpPr>
            <a:spLocks noGrp="1"/>
          </p:cNvSpPr>
          <p:nvPr>
            <p:ph idx="1"/>
          </p:nvPr>
        </p:nvSpPr>
        <p:spPr>
          <a:xfrm>
            <a:off x="1141413" y="1789044"/>
            <a:ext cx="10020230" cy="4333461"/>
          </a:xfrm>
        </p:spPr>
        <p:txBody>
          <a:bodyPr anchor="ctr"/>
          <a:lstStyle/>
          <a:p>
            <a:pPr>
              <a:lnSpc>
                <a:spcPct val="150000"/>
              </a:lnSpc>
            </a:pPr>
            <a:r>
              <a:rPr lang="en-US" altLang="zh-CN" dirty="0"/>
              <a:t>What’s</a:t>
            </a:r>
            <a:r>
              <a:rPr lang="zh-CN" altLang="en-US" dirty="0"/>
              <a:t> </a:t>
            </a:r>
            <a:r>
              <a:rPr lang="en-US" altLang="zh-CN" dirty="0"/>
              <a:t>the</a:t>
            </a:r>
            <a:r>
              <a:rPr lang="zh-CN" altLang="en-US" dirty="0"/>
              <a:t> </a:t>
            </a:r>
            <a:r>
              <a:rPr lang="en-US" altLang="zh-CN" dirty="0"/>
              <a:t>optimization</a:t>
            </a:r>
            <a:r>
              <a:rPr lang="zh-CN" altLang="en-US" dirty="0"/>
              <a:t> </a:t>
            </a:r>
            <a:r>
              <a:rPr lang="en-US" altLang="zh-CN" dirty="0"/>
              <a:t>problem?</a:t>
            </a:r>
          </a:p>
          <a:p>
            <a:pPr>
              <a:lnSpc>
                <a:spcPct val="150000"/>
              </a:lnSpc>
            </a:pPr>
            <a:r>
              <a:rPr lang="en-US" altLang="zh-CN" dirty="0"/>
              <a:t>What’s</a:t>
            </a:r>
            <a:r>
              <a:rPr lang="zh-CN" altLang="en-US" dirty="0"/>
              <a:t> </a:t>
            </a:r>
            <a:r>
              <a:rPr lang="en-US" altLang="zh-CN" dirty="0"/>
              <a:t>the</a:t>
            </a:r>
            <a:r>
              <a:rPr lang="zh-CN" altLang="en-US" dirty="0"/>
              <a:t> </a:t>
            </a:r>
            <a:r>
              <a:rPr lang="en-US" altLang="zh-CN" dirty="0"/>
              <a:t>dynamic</a:t>
            </a:r>
            <a:r>
              <a:rPr lang="zh-CN" altLang="en-US" dirty="0"/>
              <a:t> </a:t>
            </a:r>
            <a:r>
              <a:rPr lang="en-US" altLang="zh-CN" dirty="0"/>
              <a:t>programming?</a:t>
            </a:r>
          </a:p>
          <a:p>
            <a:pPr>
              <a:lnSpc>
                <a:spcPct val="150000"/>
              </a:lnSpc>
            </a:pPr>
            <a:r>
              <a:rPr lang="en-US" altLang="zh-CN" dirty="0"/>
              <a:t>What’s</a:t>
            </a:r>
            <a:r>
              <a:rPr lang="zh-CN" altLang="en-US" dirty="0"/>
              <a:t> </a:t>
            </a:r>
            <a:r>
              <a:rPr lang="en-US" altLang="zh-CN" dirty="0"/>
              <a:t>the</a:t>
            </a:r>
            <a:r>
              <a:rPr lang="zh-CN" altLang="en-US" dirty="0"/>
              <a:t> </a:t>
            </a:r>
            <a:r>
              <a:rPr lang="en-US" altLang="zh-CN" dirty="0"/>
              <a:t>machine</a:t>
            </a:r>
            <a:r>
              <a:rPr lang="zh-CN" altLang="en-US" dirty="0"/>
              <a:t> </a:t>
            </a:r>
            <a:r>
              <a:rPr lang="en-US" altLang="zh-CN" dirty="0"/>
              <a:t>learning?</a:t>
            </a:r>
          </a:p>
          <a:p>
            <a:pPr>
              <a:lnSpc>
                <a:spcPct val="150000"/>
              </a:lnSpc>
            </a:pPr>
            <a:r>
              <a:rPr lang="en-US" altLang="zh-CN" dirty="0"/>
              <a:t>What’s</a:t>
            </a:r>
            <a:r>
              <a:rPr lang="zh-CN" altLang="en-US" dirty="0"/>
              <a:t> </a:t>
            </a:r>
            <a:r>
              <a:rPr lang="en-US" altLang="zh-CN" dirty="0"/>
              <a:t>the</a:t>
            </a:r>
            <a:r>
              <a:rPr lang="zh-CN" altLang="en-US" dirty="0"/>
              <a:t> </a:t>
            </a:r>
            <a:r>
              <a:rPr lang="en-US" altLang="zh-CN" dirty="0"/>
              <a:t>supervised</a:t>
            </a:r>
            <a:r>
              <a:rPr lang="zh-CN" altLang="en-US" dirty="0"/>
              <a:t> </a:t>
            </a:r>
            <a:r>
              <a:rPr lang="en-US" altLang="zh-CN" dirty="0"/>
              <a:t>learning</a:t>
            </a:r>
            <a:r>
              <a:rPr lang="zh-CN" altLang="en-US" dirty="0"/>
              <a:t> </a:t>
            </a:r>
            <a:r>
              <a:rPr lang="en-US" altLang="zh-CN" dirty="0"/>
              <a:t>and</a:t>
            </a:r>
            <a:r>
              <a:rPr lang="zh-CN" altLang="en-US" dirty="0"/>
              <a:t> </a:t>
            </a:r>
            <a:r>
              <a:rPr lang="en-US" altLang="zh-CN" dirty="0"/>
              <a:t>unsupervised</a:t>
            </a:r>
            <a:r>
              <a:rPr lang="zh-CN" altLang="en-US" dirty="0"/>
              <a:t> </a:t>
            </a:r>
            <a:r>
              <a:rPr lang="en-US" altLang="zh-CN" dirty="0"/>
              <a:t>learning?</a:t>
            </a:r>
          </a:p>
          <a:p>
            <a:pPr>
              <a:lnSpc>
                <a:spcPct val="150000"/>
              </a:lnSpc>
            </a:pPr>
            <a:r>
              <a:rPr lang="en-US" altLang="zh-CN" dirty="0"/>
              <a:t>What’s</a:t>
            </a:r>
            <a:r>
              <a:rPr lang="zh-CN" altLang="en-US" dirty="0"/>
              <a:t> </a:t>
            </a:r>
            <a:r>
              <a:rPr lang="en-US" altLang="zh-CN" dirty="0"/>
              <a:t>the</a:t>
            </a:r>
            <a:r>
              <a:rPr lang="zh-CN" altLang="en-US" dirty="0"/>
              <a:t> </a:t>
            </a:r>
            <a:r>
              <a:rPr lang="en-US" altLang="zh-CN" dirty="0"/>
              <a:t>most</a:t>
            </a:r>
            <a:r>
              <a:rPr lang="zh-CN" altLang="en-US" dirty="0"/>
              <a:t> </a:t>
            </a:r>
            <a:r>
              <a:rPr lang="en-US" altLang="zh-CN" dirty="0"/>
              <a:t>important</a:t>
            </a:r>
            <a:r>
              <a:rPr lang="zh-CN" altLang="en-US" dirty="0"/>
              <a:t> </a:t>
            </a:r>
            <a:r>
              <a:rPr lang="en-US" altLang="zh-CN" dirty="0"/>
              <a:t>for</a:t>
            </a:r>
            <a:r>
              <a:rPr lang="zh-CN" altLang="en-US" dirty="0"/>
              <a:t> </a:t>
            </a:r>
            <a:r>
              <a:rPr lang="en-US" altLang="zh-CN" dirty="0"/>
              <a:t>an</a:t>
            </a:r>
            <a:r>
              <a:rPr lang="zh-CN" altLang="en-US" dirty="0"/>
              <a:t> </a:t>
            </a:r>
            <a:r>
              <a:rPr lang="en-US" altLang="zh-CN" dirty="0"/>
              <a:t>algorithm</a:t>
            </a:r>
            <a:r>
              <a:rPr lang="zh-CN" altLang="en-US" dirty="0"/>
              <a:t> </a:t>
            </a:r>
            <a:r>
              <a:rPr lang="en-US" altLang="zh-CN" dirty="0"/>
              <a:t>engineer?</a:t>
            </a:r>
            <a:r>
              <a:rPr lang="zh-CN" altLang="en-US" dirty="0"/>
              <a:t> </a:t>
            </a:r>
            <a:endParaRPr lang="en-US" altLang="zh-CN" dirty="0"/>
          </a:p>
          <a:p>
            <a:pPr>
              <a:lnSpc>
                <a:spcPct val="150000"/>
              </a:lnSpc>
            </a:pPr>
            <a:r>
              <a:rPr lang="en-US" altLang="zh-CN" dirty="0"/>
              <a:t>What’s</a:t>
            </a:r>
            <a:r>
              <a:rPr lang="zh-CN" altLang="en-US" dirty="0"/>
              <a:t> </a:t>
            </a:r>
            <a:r>
              <a:rPr lang="en-US" altLang="zh-CN" dirty="0"/>
              <a:t>the</a:t>
            </a:r>
            <a:r>
              <a:rPr lang="zh-CN" altLang="en-US" dirty="0"/>
              <a:t> </a:t>
            </a:r>
            <a:r>
              <a:rPr lang="en-US" altLang="zh-CN" dirty="0"/>
              <a:t>k-means</a:t>
            </a:r>
            <a:r>
              <a:rPr lang="zh-CN" altLang="en-US" dirty="0"/>
              <a:t> </a:t>
            </a:r>
            <a:r>
              <a:rPr lang="en-US" altLang="zh-CN" dirty="0"/>
              <a:t>and</a:t>
            </a:r>
            <a:r>
              <a:rPr lang="zh-CN" altLang="en-US" dirty="0"/>
              <a:t> </a:t>
            </a:r>
            <a:r>
              <a:rPr lang="en-US" altLang="zh-CN" dirty="0"/>
              <a:t>how</a:t>
            </a:r>
            <a:r>
              <a:rPr lang="zh-CN" altLang="en-US" dirty="0"/>
              <a:t> </a:t>
            </a:r>
            <a:r>
              <a:rPr lang="en-US" altLang="zh-CN" dirty="0"/>
              <a:t>to</a:t>
            </a:r>
            <a:r>
              <a:rPr lang="zh-CN" altLang="en-US" dirty="0"/>
              <a:t> </a:t>
            </a:r>
            <a:r>
              <a:rPr lang="en-US" altLang="zh-CN" dirty="0"/>
              <a:t>use</a:t>
            </a:r>
            <a:r>
              <a:rPr lang="zh-CN" altLang="en-US" dirty="0"/>
              <a:t> </a:t>
            </a:r>
            <a:r>
              <a:rPr lang="en-US" altLang="zh-CN" dirty="0"/>
              <a:t>it?</a:t>
            </a:r>
          </a:p>
          <a:p>
            <a:endParaRPr lang="en-CN" dirty="0"/>
          </a:p>
        </p:txBody>
      </p:sp>
    </p:spTree>
    <p:extLst>
      <p:ext uri="{BB962C8B-B14F-4D97-AF65-F5344CB8AC3E}">
        <p14:creationId xmlns:p14="http://schemas.microsoft.com/office/powerpoint/2010/main" val="2759121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68FFCC1-D4AB-6E4F-95AF-079C5B2888E1}"/>
              </a:ext>
            </a:extLst>
          </p:cNvPr>
          <p:cNvPicPr>
            <a:picLocks noGrp="1" noChangeAspect="1"/>
          </p:cNvPicPr>
          <p:nvPr>
            <p:ph idx="1"/>
          </p:nvPr>
        </p:nvPicPr>
        <p:blipFill rotWithShape="1">
          <a:blip r:embed="rId2"/>
          <a:srcRect t="22842" b="27766"/>
          <a:stretch/>
        </p:blipFill>
        <p:spPr>
          <a:xfrm>
            <a:off x="78931" y="129218"/>
            <a:ext cx="12113069" cy="46669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16F46BAA-FD78-9A46-9381-EF447C8647AB}"/>
              </a:ext>
            </a:extLst>
          </p:cNvPr>
          <p:cNvSpPr>
            <a:spLocks noGrp="1"/>
          </p:cNvSpPr>
          <p:nvPr>
            <p:ph type="title"/>
          </p:nvPr>
        </p:nvSpPr>
        <p:spPr>
          <a:xfrm>
            <a:off x="228686" y="4984990"/>
            <a:ext cx="6639127" cy="1509931"/>
          </a:xfr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p>
            <a:r>
              <a:rPr lang="en-US" sz="4000" dirty="0">
                <a:solidFill>
                  <a:srgbClr val="000000"/>
                </a:solidFill>
              </a:rPr>
              <a:t>Overfitting &amp; Underfitting</a:t>
            </a:r>
          </a:p>
        </p:txBody>
      </p:sp>
      <p:sp>
        <p:nvSpPr>
          <p:cNvPr id="8" name="TextBox 7">
            <a:extLst>
              <a:ext uri="{FF2B5EF4-FFF2-40B4-BE49-F238E27FC236}">
                <a16:creationId xmlns:a16="http://schemas.microsoft.com/office/drawing/2014/main" id="{1410C552-61CD-AC4C-AF44-08A02FE4DD19}"/>
              </a:ext>
            </a:extLst>
          </p:cNvPr>
          <p:cNvSpPr txBox="1"/>
          <p:nvPr/>
        </p:nvSpPr>
        <p:spPr>
          <a:xfrm>
            <a:off x="7036903" y="4984990"/>
            <a:ext cx="4926411" cy="1509931"/>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altLang="zh-CN" dirty="0">
                <a:solidFill>
                  <a:srgbClr val="000000"/>
                </a:solidFill>
              </a:rPr>
              <a:t>Why?</a:t>
            </a:r>
            <a:endParaRPr lang="en-US" dirty="0">
              <a:solidFill>
                <a:srgbClr val="000000"/>
              </a:solidFill>
            </a:endParaRPr>
          </a:p>
        </p:txBody>
      </p:sp>
    </p:spTree>
    <p:extLst>
      <p:ext uri="{BB962C8B-B14F-4D97-AF65-F5344CB8AC3E}">
        <p14:creationId xmlns:p14="http://schemas.microsoft.com/office/powerpoint/2010/main" val="1617688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F8982E-02F0-4D24-85CB-98DEBCC32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A0484F-E123-E440-ABCA-0CE307C1F6F2}"/>
              </a:ext>
            </a:extLst>
          </p:cNvPr>
          <p:cNvSpPr>
            <a:spLocks noGrp="1"/>
          </p:cNvSpPr>
          <p:nvPr>
            <p:ph type="title"/>
          </p:nvPr>
        </p:nvSpPr>
        <p:spPr>
          <a:xfrm>
            <a:off x="643192" y="609600"/>
            <a:ext cx="3643674" cy="1905000"/>
          </a:xfrm>
        </p:spPr>
        <p:txBody>
          <a:bodyPr>
            <a:normAutofit/>
          </a:bodyPr>
          <a:lstStyle/>
          <a:p>
            <a:pPr algn="ctr"/>
            <a:r>
              <a:rPr lang="en-US" sz="2800">
                <a:gradFill flip="none" rotWithShape="1">
                  <a:gsLst>
                    <a:gs pos="0">
                      <a:sysClr val="window" lastClr="FFFFFF"/>
                    </a:gs>
                    <a:gs pos="100000">
                      <a:sysClr val="window" lastClr="FFFFFF">
                        <a:lumMod val="65000"/>
                      </a:sysClr>
                    </a:gs>
                  </a:gsLst>
                  <a:lin ang="5580000" scaled="0"/>
                  <a:tileRect/>
                </a:gradFill>
              </a:rPr>
              <a:t>Outliner</a:t>
            </a:r>
          </a:p>
        </p:txBody>
      </p:sp>
      <p:sp>
        <p:nvSpPr>
          <p:cNvPr id="3" name="Content Placeholder 2">
            <a:extLst>
              <a:ext uri="{FF2B5EF4-FFF2-40B4-BE49-F238E27FC236}">
                <a16:creationId xmlns:a16="http://schemas.microsoft.com/office/drawing/2014/main" id="{AC23474C-E804-2144-9F31-A988B1C98D23}"/>
              </a:ext>
            </a:extLst>
          </p:cNvPr>
          <p:cNvSpPr>
            <a:spLocks noGrp="1"/>
          </p:cNvSpPr>
          <p:nvPr>
            <p:ph idx="1"/>
          </p:nvPr>
        </p:nvSpPr>
        <p:spPr>
          <a:xfrm>
            <a:off x="643192" y="2666999"/>
            <a:ext cx="3643674" cy="3216276"/>
          </a:xfrm>
        </p:spPr>
        <p:txBody>
          <a:bodyPr anchor="t">
            <a:normAutofit/>
          </a:bodyPr>
          <a:lstStyle/>
          <a:p>
            <a:r>
              <a:rPr lang="en-US" sz="1800" dirty="0">
                <a:gradFill flip="none" rotWithShape="1">
                  <a:gsLst>
                    <a:gs pos="0">
                      <a:sysClr val="window" lastClr="FFFFFF"/>
                    </a:gs>
                    <a:gs pos="100000">
                      <a:sysClr val="window" lastClr="FFFFFF">
                        <a:lumMod val="75000"/>
                      </a:sysClr>
                    </a:gs>
                  </a:gsLst>
                  <a:lin ang="5580000" scaled="0"/>
                  <a:tileRect/>
                </a:gradFill>
              </a:rPr>
              <a:t>What’s outliner and how to detect? </a:t>
            </a:r>
          </a:p>
          <a:p>
            <a:endParaRPr lang="en-US" sz="1800" dirty="0">
              <a:gradFill flip="none" rotWithShape="1">
                <a:gsLst>
                  <a:gs pos="0">
                    <a:sysClr val="window" lastClr="FFFFFF"/>
                  </a:gs>
                  <a:gs pos="100000">
                    <a:sysClr val="window" lastClr="FFFFFF">
                      <a:lumMod val="75000"/>
                    </a:sysClr>
                  </a:gs>
                </a:gsLst>
                <a:lin ang="5580000" scaled="0"/>
                <a:tileRect/>
              </a:gradFill>
            </a:endParaRPr>
          </a:p>
          <a:p>
            <a:endParaRPr lang="en-US" sz="1800" dirty="0">
              <a:gradFill flip="none" rotWithShape="1">
                <a:gsLst>
                  <a:gs pos="0">
                    <a:sysClr val="window" lastClr="FFFFFF"/>
                  </a:gs>
                  <a:gs pos="100000">
                    <a:sysClr val="window" lastClr="FFFFFF">
                      <a:lumMod val="75000"/>
                    </a:sysClr>
                  </a:gs>
                </a:gsLst>
                <a:lin ang="5580000" scaled="0"/>
                <a:tileRect/>
              </a:gradFill>
            </a:endParaRPr>
          </a:p>
          <a:p>
            <a:r>
              <a:rPr lang="en-US" altLang="zh-CN" sz="1800" dirty="0">
                <a:gradFill flip="none" rotWithShape="1">
                  <a:gsLst>
                    <a:gs pos="0">
                      <a:sysClr val="window" lastClr="FFFFFF"/>
                    </a:gs>
                    <a:gs pos="100000">
                      <a:sysClr val="window" lastClr="FFFFFF">
                        <a:lumMod val="75000"/>
                      </a:sysClr>
                    </a:gs>
                  </a:gsLst>
                  <a:lin ang="5580000" scaled="0"/>
                  <a:tileRect/>
                </a:gradFill>
              </a:rPr>
              <a:t>Percentile</a:t>
            </a:r>
            <a:r>
              <a:rPr lang="zh-CN" altLang="en-US" sz="1800" dirty="0">
                <a:gradFill flip="none" rotWithShape="1">
                  <a:gsLst>
                    <a:gs pos="0">
                      <a:sysClr val="window" lastClr="FFFFFF"/>
                    </a:gs>
                    <a:gs pos="100000">
                      <a:sysClr val="window" lastClr="FFFFFF">
                        <a:lumMod val="75000"/>
                      </a:sysClr>
                    </a:gs>
                  </a:gsLst>
                  <a:lin ang="5580000" scaled="0"/>
                  <a:tileRect/>
                </a:gradFill>
              </a:rPr>
              <a:t>（</a:t>
            </a:r>
            <a:r>
              <a:rPr lang="en-US" altLang="zh-CN" sz="1800" dirty="0">
                <a:gradFill flip="none" rotWithShape="1">
                  <a:gsLst>
                    <a:gs pos="0">
                      <a:sysClr val="window" lastClr="FFFFFF"/>
                    </a:gs>
                    <a:gs pos="100000">
                      <a:sysClr val="window" lastClr="FFFFFF">
                        <a:lumMod val="75000"/>
                      </a:sysClr>
                    </a:gs>
                  </a:gsLst>
                  <a:lin ang="5580000" scaled="0"/>
                  <a:tileRect/>
                </a:gradFill>
              </a:rPr>
              <a:t>25</a:t>
            </a:r>
            <a:r>
              <a:rPr lang="zh-CN" altLang="en-US" sz="1800" dirty="0">
                <a:gradFill flip="none" rotWithShape="1">
                  <a:gsLst>
                    <a:gs pos="0">
                      <a:sysClr val="window" lastClr="FFFFFF"/>
                    </a:gs>
                    <a:gs pos="100000">
                      <a:sysClr val="window" lastClr="FFFFFF">
                        <a:lumMod val="75000"/>
                      </a:sysClr>
                    </a:gs>
                  </a:gsLst>
                  <a:lin ang="5580000" scaled="0"/>
                  <a:tileRect/>
                </a:gradFill>
              </a:rPr>
              <a:t> </a:t>
            </a:r>
            <a:r>
              <a:rPr lang="en-US" altLang="zh-CN" sz="1800" dirty="0">
                <a:gradFill flip="none" rotWithShape="1">
                  <a:gsLst>
                    <a:gs pos="0">
                      <a:sysClr val="window" lastClr="FFFFFF"/>
                    </a:gs>
                    <a:gs pos="100000">
                      <a:sysClr val="window" lastClr="FFFFFF">
                        <a:lumMod val="75000"/>
                      </a:sysClr>
                    </a:gs>
                  </a:gsLst>
                  <a:lin ang="5580000" scaled="0"/>
                  <a:tileRect/>
                </a:gradFill>
              </a:rPr>
              <a:t>percentile,</a:t>
            </a:r>
            <a:r>
              <a:rPr lang="zh-CN" altLang="en-US" sz="1800" dirty="0">
                <a:gradFill flip="none" rotWithShape="1">
                  <a:gsLst>
                    <a:gs pos="0">
                      <a:sysClr val="window" lastClr="FFFFFF"/>
                    </a:gs>
                    <a:gs pos="100000">
                      <a:sysClr val="window" lastClr="FFFFFF">
                        <a:lumMod val="75000"/>
                      </a:sysClr>
                    </a:gs>
                  </a:gsLst>
                  <a:lin ang="5580000" scaled="0"/>
                  <a:tileRect/>
                </a:gradFill>
              </a:rPr>
              <a:t> </a:t>
            </a:r>
            <a:r>
              <a:rPr lang="en-US" altLang="zh-CN" sz="1800" dirty="0">
                <a:gradFill flip="none" rotWithShape="1">
                  <a:gsLst>
                    <a:gs pos="0">
                      <a:sysClr val="window" lastClr="FFFFFF"/>
                    </a:gs>
                    <a:gs pos="100000">
                      <a:sysClr val="window" lastClr="FFFFFF">
                        <a:lumMod val="75000"/>
                      </a:sysClr>
                    </a:gs>
                  </a:gsLst>
                  <a:lin ang="5580000" scaled="0"/>
                  <a:tileRect/>
                </a:gradFill>
              </a:rPr>
              <a:t>75percile</a:t>
            </a:r>
            <a:r>
              <a:rPr lang="zh-CN" altLang="en-US" sz="1800" dirty="0">
                <a:gradFill flip="none" rotWithShape="1">
                  <a:gsLst>
                    <a:gs pos="0">
                      <a:sysClr val="window" lastClr="FFFFFF"/>
                    </a:gs>
                    <a:gs pos="100000">
                      <a:sysClr val="window" lastClr="FFFFFF">
                        <a:lumMod val="75000"/>
                      </a:sysClr>
                    </a:gs>
                  </a:gsLst>
                  <a:lin ang="5580000" scaled="0"/>
                  <a:tileRect/>
                </a:gradFill>
              </a:rPr>
              <a:t>）</a:t>
            </a:r>
            <a:endParaRPr lang="en-US" sz="1800" dirty="0">
              <a:gradFill flip="none" rotWithShape="1">
                <a:gsLst>
                  <a:gs pos="0">
                    <a:sysClr val="window" lastClr="FFFFFF"/>
                  </a:gs>
                  <a:gs pos="100000">
                    <a:sysClr val="window" lastClr="FFFFFF">
                      <a:lumMod val="75000"/>
                    </a:sysClr>
                  </a:gs>
                </a:gsLst>
                <a:lin ang="5580000" scaled="0"/>
                <a:tileRect/>
              </a:gradFill>
            </a:endParaRPr>
          </a:p>
        </p:txBody>
      </p:sp>
      <p:sp>
        <p:nvSpPr>
          <p:cNvPr id="11" name="Rounded Rectangle 7">
            <a:extLst>
              <a:ext uri="{FF2B5EF4-FFF2-40B4-BE49-F238E27FC236}">
                <a16:creationId xmlns:a16="http://schemas.microsoft.com/office/drawing/2014/main" id="{2CB72970-2D5B-4516-9F76-B1220A77B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0994" y="620720"/>
            <a:ext cx="6929447" cy="5272133"/>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3">
            <a:extLst>
              <a:ext uri="{FF2B5EF4-FFF2-40B4-BE49-F238E27FC236}">
                <a16:creationId xmlns:a16="http://schemas.microsoft.com/office/drawing/2014/main" id="{FE389F32-79F3-0E4C-BA3B-BD1B6067E875}"/>
              </a:ext>
            </a:extLst>
          </p:cNvPr>
          <p:cNvPicPr>
            <a:picLocks noChangeAspect="1"/>
          </p:cNvPicPr>
          <p:nvPr/>
        </p:nvPicPr>
        <p:blipFill>
          <a:blip r:embed="rId2"/>
          <a:stretch>
            <a:fillRect/>
          </a:stretch>
        </p:blipFill>
        <p:spPr>
          <a:xfrm>
            <a:off x="5128626" y="2299900"/>
            <a:ext cx="5934182" cy="1913773"/>
          </a:xfrm>
          <a:prstGeom prst="rect">
            <a:avLst/>
          </a:prstGeom>
        </p:spPr>
      </p:pic>
    </p:spTree>
    <p:extLst>
      <p:ext uri="{BB962C8B-B14F-4D97-AF65-F5344CB8AC3E}">
        <p14:creationId xmlns:p14="http://schemas.microsoft.com/office/powerpoint/2010/main" val="581399658"/>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B1071-CE77-6B45-8F39-96B821CED7FD}"/>
              </a:ext>
            </a:extLst>
          </p:cNvPr>
          <p:cNvSpPr>
            <a:spLocks noGrp="1"/>
          </p:cNvSpPr>
          <p:nvPr>
            <p:ph type="title"/>
          </p:nvPr>
        </p:nvSpPr>
        <p:spPr>
          <a:xfrm>
            <a:off x="838200" y="365125"/>
            <a:ext cx="10515600" cy="1325563"/>
          </a:xfrm>
        </p:spPr>
        <p:txBody>
          <a:bodyPr>
            <a:normAutofit/>
          </a:bodyPr>
          <a:lstStyle/>
          <a:p>
            <a:r>
              <a:rPr lang="en-US">
                <a:solidFill>
                  <a:srgbClr val="FFFFFF"/>
                </a:solidFill>
              </a:rPr>
              <a:t>Bias and Variance</a:t>
            </a:r>
          </a:p>
        </p:txBody>
      </p:sp>
      <p:sp>
        <p:nvSpPr>
          <p:cNvPr id="3" name="Content Placeholder 2">
            <a:extLst>
              <a:ext uri="{FF2B5EF4-FFF2-40B4-BE49-F238E27FC236}">
                <a16:creationId xmlns:a16="http://schemas.microsoft.com/office/drawing/2014/main" id="{04420E75-6424-D94E-A634-ED17BDF08532}"/>
              </a:ext>
            </a:extLst>
          </p:cNvPr>
          <p:cNvSpPr>
            <a:spLocks noGrp="1"/>
          </p:cNvSpPr>
          <p:nvPr>
            <p:ph idx="1"/>
          </p:nvPr>
        </p:nvSpPr>
        <p:spPr>
          <a:xfrm>
            <a:off x="838200" y="2021249"/>
            <a:ext cx="5707565" cy="4155713"/>
          </a:xfrm>
        </p:spPr>
        <p:txBody>
          <a:bodyPr>
            <a:normAutofit lnSpcReduction="10000"/>
          </a:bodyPr>
          <a:lstStyle/>
          <a:p>
            <a:r>
              <a:rPr lang="en-US" sz="2000">
                <a:solidFill>
                  <a:srgbClr val="FFFFFF"/>
                </a:solidFill>
              </a:rPr>
              <a:t>dilemma </a:t>
            </a:r>
          </a:p>
          <a:p>
            <a:r>
              <a:rPr lang="en-US" sz="2000">
                <a:solidFill>
                  <a:srgbClr val="FFFFFF"/>
                </a:solidFill>
              </a:rPr>
              <a:t>The </a:t>
            </a:r>
            <a:r>
              <a:rPr lang="en-US" sz="2000" b="1">
                <a:solidFill>
                  <a:srgbClr val="FFFFFF"/>
                </a:solidFill>
              </a:rPr>
              <a:t>bias</a:t>
            </a:r>
            <a:r>
              <a:rPr lang="en-US" sz="2000">
                <a:solidFill>
                  <a:srgbClr val="FFFFFF"/>
                </a:solidFill>
              </a:rPr>
              <a:t> is an error from erroneous assumptions in the learning algorithm. High bias can cause an algorithm to miss the relevant relations between feature and target outputs. (underfitting); </a:t>
            </a:r>
          </a:p>
          <a:p>
            <a:pPr marL="0" indent="0">
              <a:buNone/>
            </a:pPr>
            <a:endParaRPr lang="en-US" sz="2000">
              <a:solidFill>
                <a:srgbClr val="FFFFFF"/>
              </a:solidFill>
            </a:endParaRPr>
          </a:p>
          <a:p>
            <a:r>
              <a:rPr lang="en-US" sz="2000">
                <a:solidFill>
                  <a:srgbClr val="FFFFFF"/>
                </a:solidFill>
              </a:rPr>
              <a:t>The </a:t>
            </a:r>
            <a:r>
              <a:rPr lang="en-US" sz="2000" b="1">
                <a:solidFill>
                  <a:srgbClr val="FFFFFF"/>
                </a:solidFill>
              </a:rPr>
              <a:t>variance</a:t>
            </a:r>
            <a:r>
              <a:rPr lang="en-US" sz="2000">
                <a:solidFill>
                  <a:srgbClr val="FFFFFF"/>
                </a:solidFill>
              </a:rPr>
              <a:t> is an error from sensitivity to small fluctuations in the training set. High variance can cause an algorithm to model the random noise in the training data, rather than the intended outputs (overfitting).</a:t>
            </a:r>
          </a:p>
        </p:txBody>
      </p:sp>
      <p:pic>
        <p:nvPicPr>
          <p:cNvPr id="4" name="Picture 3">
            <a:extLst>
              <a:ext uri="{FF2B5EF4-FFF2-40B4-BE49-F238E27FC236}">
                <a16:creationId xmlns:a16="http://schemas.microsoft.com/office/drawing/2014/main" id="{6430862E-4547-804F-907C-F43C164B3BA1}"/>
              </a:ext>
            </a:extLst>
          </p:cNvPr>
          <p:cNvPicPr>
            <a:picLocks noChangeAspect="1"/>
          </p:cNvPicPr>
          <p:nvPr/>
        </p:nvPicPr>
        <p:blipFill>
          <a:blip r:embed="rId2"/>
          <a:stretch>
            <a:fillRect/>
          </a:stretch>
        </p:blipFill>
        <p:spPr>
          <a:xfrm>
            <a:off x="7192537" y="1402949"/>
            <a:ext cx="4313662" cy="2706824"/>
          </a:xfrm>
          <a:prstGeom prst="rect">
            <a:avLst/>
          </a:prstGeom>
        </p:spPr>
      </p:pic>
      <p:pic>
        <p:nvPicPr>
          <p:cNvPr id="5" name="Picture 4">
            <a:extLst>
              <a:ext uri="{FF2B5EF4-FFF2-40B4-BE49-F238E27FC236}">
                <a16:creationId xmlns:a16="http://schemas.microsoft.com/office/drawing/2014/main" id="{E556F1F5-812B-0B42-8E4C-07BC84882978}"/>
              </a:ext>
            </a:extLst>
          </p:cNvPr>
          <p:cNvPicPr>
            <a:picLocks noChangeAspect="1"/>
          </p:cNvPicPr>
          <p:nvPr/>
        </p:nvPicPr>
        <p:blipFill>
          <a:blip r:embed="rId3"/>
          <a:stretch>
            <a:fillRect/>
          </a:stretch>
        </p:blipFill>
        <p:spPr>
          <a:xfrm>
            <a:off x="7192537" y="4414870"/>
            <a:ext cx="4313663" cy="1800954"/>
          </a:xfrm>
          <a:prstGeom prst="rect">
            <a:avLst/>
          </a:prstGeom>
        </p:spPr>
      </p:pic>
    </p:spTree>
    <p:extLst>
      <p:ext uri="{BB962C8B-B14F-4D97-AF65-F5344CB8AC3E}">
        <p14:creationId xmlns:p14="http://schemas.microsoft.com/office/powerpoint/2010/main" val="403835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FE9DE26C-5601-8D47-8E68-6AA009EDFFBD}"/>
              </a:ext>
            </a:extLst>
          </p:cNvPr>
          <p:cNvSpPr/>
          <p:nvPr/>
        </p:nvSpPr>
        <p:spPr>
          <a:xfrm>
            <a:off x="636105" y="626165"/>
            <a:ext cx="3140765" cy="834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Dimension</a:t>
            </a:r>
            <a:r>
              <a:rPr lang="zh-CN" altLang="en-US" dirty="0"/>
              <a:t> </a:t>
            </a:r>
            <a:r>
              <a:rPr lang="en-US" altLang="zh-CN" dirty="0"/>
              <a:t>curse</a:t>
            </a:r>
            <a:r>
              <a:rPr lang="zh-CN" altLang="en-US" dirty="0"/>
              <a:t> 维度灾难 </a:t>
            </a:r>
            <a:endParaRPr lang="en-CN" dirty="0"/>
          </a:p>
        </p:txBody>
      </p:sp>
      <p:sp>
        <p:nvSpPr>
          <p:cNvPr id="5" name="Rounded Rectangle 4">
            <a:extLst>
              <a:ext uri="{FF2B5EF4-FFF2-40B4-BE49-F238E27FC236}">
                <a16:creationId xmlns:a16="http://schemas.microsoft.com/office/drawing/2014/main" id="{A5777164-C872-1E45-90CF-C063C4952A64}"/>
              </a:ext>
            </a:extLst>
          </p:cNvPr>
          <p:cNvSpPr/>
          <p:nvPr/>
        </p:nvSpPr>
        <p:spPr>
          <a:xfrm>
            <a:off x="636104" y="1683026"/>
            <a:ext cx="3140765" cy="11297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The</a:t>
            </a:r>
            <a:r>
              <a:rPr lang="zh-CN" altLang="en-US" dirty="0"/>
              <a:t> </a:t>
            </a:r>
            <a:r>
              <a:rPr lang="en-US" altLang="zh-CN" dirty="0"/>
              <a:t>more</a:t>
            </a:r>
            <a:r>
              <a:rPr lang="zh-CN" altLang="en-US" dirty="0"/>
              <a:t> </a:t>
            </a:r>
            <a:r>
              <a:rPr lang="en-US" altLang="zh-CN" dirty="0"/>
              <a:t>dimension</a:t>
            </a:r>
          </a:p>
          <a:p>
            <a:pPr algn="ctr"/>
            <a:r>
              <a:rPr lang="en-US" altLang="zh-CN" dirty="0"/>
              <a:t>The</a:t>
            </a:r>
            <a:r>
              <a:rPr lang="zh-CN" altLang="en-US" dirty="0"/>
              <a:t> </a:t>
            </a:r>
            <a:r>
              <a:rPr lang="en-US" altLang="zh-CN" dirty="0"/>
              <a:t>more</a:t>
            </a:r>
            <a:r>
              <a:rPr lang="zh-CN" altLang="en-US" dirty="0"/>
              <a:t> </a:t>
            </a:r>
            <a:r>
              <a:rPr lang="en-US" altLang="zh-CN" dirty="0"/>
              <a:t>and</a:t>
            </a:r>
            <a:r>
              <a:rPr lang="zh-CN" altLang="en-US" dirty="0"/>
              <a:t> </a:t>
            </a:r>
            <a:r>
              <a:rPr lang="en-US" altLang="zh-CN" dirty="0"/>
              <a:t>more</a:t>
            </a:r>
            <a:r>
              <a:rPr lang="zh-CN" altLang="en-US" dirty="0"/>
              <a:t> </a:t>
            </a:r>
            <a:r>
              <a:rPr lang="en-US" altLang="zh-CN" dirty="0"/>
              <a:t>…</a:t>
            </a:r>
            <a:r>
              <a:rPr lang="zh-CN" altLang="en-US" dirty="0"/>
              <a:t> </a:t>
            </a:r>
            <a:r>
              <a:rPr lang="en-US" altLang="zh-CN" dirty="0"/>
              <a:t>data</a:t>
            </a:r>
            <a:r>
              <a:rPr lang="zh-CN" altLang="en-US" dirty="0"/>
              <a:t> </a:t>
            </a:r>
            <a:r>
              <a:rPr lang="en-US" altLang="zh-CN" dirty="0"/>
              <a:t>need</a:t>
            </a:r>
            <a:endParaRPr lang="en-CN" dirty="0"/>
          </a:p>
        </p:txBody>
      </p:sp>
      <p:pic>
        <p:nvPicPr>
          <p:cNvPr id="3074" name="Picture 2" descr="Fit curve or surface to data - MATLAB fit">
            <a:extLst>
              <a:ext uri="{FF2B5EF4-FFF2-40B4-BE49-F238E27FC236}">
                <a16:creationId xmlns:a16="http://schemas.microsoft.com/office/drawing/2014/main" id="{438128E9-EDD3-FF45-8114-415E1EE226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7461" y="762000"/>
            <a:ext cx="7112000" cy="5334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10">
            <a:extLst>
              <a:ext uri="{FF2B5EF4-FFF2-40B4-BE49-F238E27FC236}">
                <a16:creationId xmlns:a16="http://schemas.microsoft.com/office/drawing/2014/main" id="{6E368D0C-686E-C74C-BCE7-5D28C221E897}"/>
              </a:ext>
            </a:extLst>
          </p:cNvPr>
          <p:cNvGraphicFramePr>
            <a:graphicFrameLocks noGrp="1"/>
          </p:cNvGraphicFramePr>
          <p:nvPr>
            <p:extLst>
              <p:ext uri="{D42A27DB-BD31-4B8C-83A1-F6EECF244321}">
                <p14:modId xmlns:p14="http://schemas.microsoft.com/office/powerpoint/2010/main" val="2439047106"/>
              </p:ext>
            </p:extLst>
          </p:nvPr>
        </p:nvGraphicFramePr>
        <p:xfrm>
          <a:off x="354494" y="3038061"/>
          <a:ext cx="3920944" cy="3677095"/>
        </p:xfrm>
        <a:graphic>
          <a:graphicData uri="http://schemas.openxmlformats.org/drawingml/2006/table">
            <a:tbl>
              <a:tblPr firstRow="1" bandRow="1">
                <a:tableStyleId>{5C22544A-7EE6-4342-B048-85BDC9FD1C3A}</a:tableStyleId>
              </a:tblPr>
              <a:tblGrid>
                <a:gridCol w="1960472">
                  <a:extLst>
                    <a:ext uri="{9D8B030D-6E8A-4147-A177-3AD203B41FA5}">
                      <a16:colId xmlns:a16="http://schemas.microsoft.com/office/drawing/2014/main" val="1476621246"/>
                    </a:ext>
                  </a:extLst>
                </a:gridCol>
                <a:gridCol w="1960472">
                  <a:extLst>
                    <a:ext uri="{9D8B030D-6E8A-4147-A177-3AD203B41FA5}">
                      <a16:colId xmlns:a16="http://schemas.microsoft.com/office/drawing/2014/main" val="389674172"/>
                    </a:ext>
                  </a:extLst>
                </a:gridCol>
              </a:tblGrid>
              <a:tr h="618828">
                <a:tc>
                  <a:txBody>
                    <a:bodyPr/>
                    <a:lstStyle/>
                    <a:p>
                      <a:r>
                        <a:rPr lang="en-CN" dirty="0"/>
                        <a:t>过拟合</a:t>
                      </a:r>
                    </a:p>
                    <a:p>
                      <a:r>
                        <a:rPr lang="en-US" altLang="zh-CN" dirty="0"/>
                        <a:t>Overfitting</a:t>
                      </a:r>
                      <a:endParaRPr lang="en-CN" dirty="0"/>
                    </a:p>
                  </a:txBody>
                  <a:tcPr/>
                </a:tc>
                <a:tc>
                  <a:txBody>
                    <a:bodyPr/>
                    <a:lstStyle/>
                    <a:p>
                      <a:r>
                        <a:rPr lang="en-CN" dirty="0"/>
                        <a:t>欠拟合</a:t>
                      </a:r>
                    </a:p>
                    <a:p>
                      <a:r>
                        <a:rPr lang="en-US" altLang="zh-CN" dirty="0"/>
                        <a:t>Underfitting</a:t>
                      </a:r>
                      <a:endParaRPr lang="en-CN" dirty="0"/>
                    </a:p>
                  </a:txBody>
                  <a:tcPr/>
                </a:tc>
                <a:extLst>
                  <a:ext uri="{0D108BD9-81ED-4DB2-BD59-A6C34878D82A}">
                    <a16:rowId xmlns:a16="http://schemas.microsoft.com/office/drawing/2014/main" val="1177642232"/>
                  </a:ext>
                </a:extLst>
              </a:tr>
              <a:tr h="618828">
                <a:tc>
                  <a:txBody>
                    <a:bodyPr/>
                    <a:lstStyle/>
                    <a:p>
                      <a:r>
                        <a:rPr lang="en-CN" dirty="0"/>
                        <a:t>训练数据占总体数据过少</a:t>
                      </a:r>
                    </a:p>
                  </a:txBody>
                  <a:tcPr/>
                </a:tc>
                <a:tc>
                  <a:txBody>
                    <a:bodyPr/>
                    <a:lstStyle/>
                    <a:p>
                      <a:r>
                        <a:rPr lang="en-CN" dirty="0"/>
                        <a:t>训练数据占总体数据过多</a:t>
                      </a:r>
                    </a:p>
                  </a:txBody>
                  <a:tcPr/>
                </a:tc>
                <a:extLst>
                  <a:ext uri="{0D108BD9-81ED-4DB2-BD59-A6C34878D82A}">
                    <a16:rowId xmlns:a16="http://schemas.microsoft.com/office/drawing/2014/main" val="3484284586"/>
                  </a:ext>
                </a:extLst>
              </a:tr>
              <a:tr h="479387">
                <a:tc>
                  <a:txBody>
                    <a:bodyPr/>
                    <a:lstStyle/>
                    <a:p>
                      <a:r>
                        <a:rPr lang="en-CN" dirty="0"/>
                        <a:t>模型过于复杂</a:t>
                      </a:r>
                    </a:p>
                  </a:txBody>
                  <a:tcPr/>
                </a:tc>
                <a:tc>
                  <a:txBody>
                    <a:bodyPr/>
                    <a:lstStyle/>
                    <a:p>
                      <a:r>
                        <a:rPr lang="en-CN" dirty="0"/>
                        <a:t>模型过于简单</a:t>
                      </a:r>
                    </a:p>
                  </a:txBody>
                  <a:tcPr/>
                </a:tc>
                <a:extLst>
                  <a:ext uri="{0D108BD9-81ED-4DB2-BD59-A6C34878D82A}">
                    <a16:rowId xmlns:a16="http://schemas.microsoft.com/office/drawing/2014/main" val="2206136549"/>
                  </a:ext>
                </a:extLst>
              </a:tr>
              <a:tr h="479387">
                <a:tc>
                  <a:txBody>
                    <a:bodyPr/>
                    <a:lstStyle/>
                    <a:p>
                      <a:r>
                        <a:rPr lang="en-CN" dirty="0"/>
                        <a:t>采样过于不均衡</a:t>
                      </a:r>
                    </a:p>
                  </a:txBody>
                  <a:tcPr/>
                </a:tc>
                <a:tc>
                  <a:txBody>
                    <a:bodyPr/>
                    <a:lstStyle/>
                    <a:p>
                      <a:r>
                        <a:rPr lang="en-CN" dirty="0"/>
                        <a:t>采样过去全部</a:t>
                      </a:r>
                    </a:p>
                  </a:txBody>
                  <a:tcPr/>
                </a:tc>
                <a:extLst>
                  <a:ext uri="{0D108BD9-81ED-4DB2-BD59-A6C34878D82A}">
                    <a16:rowId xmlns:a16="http://schemas.microsoft.com/office/drawing/2014/main" val="2825037061"/>
                  </a:ext>
                </a:extLst>
              </a:tr>
              <a:tr h="479387">
                <a:tc>
                  <a:txBody>
                    <a:bodyPr/>
                    <a:lstStyle/>
                    <a:p>
                      <a:r>
                        <a:rPr lang="en-CN" dirty="0"/>
                        <a:t>没有正则化</a:t>
                      </a:r>
                    </a:p>
                  </a:txBody>
                  <a:tcPr/>
                </a:tc>
                <a:tc>
                  <a:txBody>
                    <a:bodyPr/>
                    <a:lstStyle/>
                    <a:p>
                      <a:endParaRPr lang="en-CN" dirty="0"/>
                    </a:p>
                  </a:txBody>
                  <a:tcPr/>
                </a:tc>
                <a:extLst>
                  <a:ext uri="{0D108BD9-81ED-4DB2-BD59-A6C34878D82A}">
                    <a16:rowId xmlns:a16="http://schemas.microsoft.com/office/drawing/2014/main" val="2841674390"/>
                  </a:ext>
                </a:extLst>
              </a:tr>
              <a:tr h="479387">
                <a:tc>
                  <a:txBody>
                    <a:bodyPr/>
                    <a:lstStyle/>
                    <a:p>
                      <a:r>
                        <a:rPr lang="en-CN" dirty="0"/>
                        <a:t>异常值没有处理</a:t>
                      </a:r>
                    </a:p>
                  </a:txBody>
                  <a:tcPr/>
                </a:tc>
                <a:tc>
                  <a:txBody>
                    <a:bodyPr/>
                    <a:lstStyle/>
                    <a:p>
                      <a:r>
                        <a:rPr lang="en-CN" dirty="0"/>
                        <a:t>数据过于集中</a:t>
                      </a:r>
                    </a:p>
                  </a:txBody>
                  <a:tcPr/>
                </a:tc>
                <a:extLst>
                  <a:ext uri="{0D108BD9-81ED-4DB2-BD59-A6C34878D82A}">
                    <a16:rowId xmlns:a16="http://schemas.microsoft.com/office/drawing/2014/main" val="3477187995"/>
                  </a:ext>
                </a:extLst>
              </a:tr>
              <a:tr h="479387">
                <a:tc>
                  <a:txBody>
                    <a:bodyPr/>
                    <a:lstStyle/>
                    <a:p>
                      <a:r>
                        <a:rPr lang="en-US" altLang="zh-CN" dirty="0"/>
                        <a:t>…</a:t>
                      </a:r>
                      <a:endParaRPr lang="en-CN" dirty="0"/>
                    </a:p>
                  </a:txBody>
                  <a:tcPr/>
                </a:tc>
                <a:tc>
                  <a:txBody>
                    <a:bodyPr/>
                    <a:lstStyle/>
                    <a:p>
                      <a:r>
                        <a:rPr lang="en-US" altLang="zh-CN" dirty="0"/>
                        <a:t>…</a:t>
                      </a:r>
                      <a:endParaRPr lang="en-CN" dirty="0"/>
                    </a:p>
                  </a:txBody>
                  <a:tcPr/>
                </a:tc>
                <a:extLst>
                  <a:ext uri="{0D108BD9-81ED-4DB2-BD59-A6C34878D82A}">
                    <a16:rowId xmlns:a16="http://schemas.microsoft.com/office/drawing/2014/main" val="1071728506"/>
                  </a:ext>
                </a:extLst>
              </a:tr>
            </a:tbl>
          </a:graphicData>
        </a:graphic>
      </p:graphicFrame>
    </p:spTree>
    <p:extLst>
      <p:ext uri="{BB962C8B-B14F-4D97-AF65-F5344CB8AC3E}">
        <p14:creationId xmlns:p14="http://schemas.microsoft.com/office/powerpoint/2010/main" val="3730147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471AB-55A7-6A48-B117-EB225FC7021C}"/>
              </a:ext>
            </a:extLst>
          </p:cNvPr>
          <p:cNvSpPr>
            <a:spLocks noGrp="1"/>
          </p:cNvSpPr>
          <p:nvPr>
            <p:ph type="title"/>
          </p:nvPr>
        </p:nvSpPr>
        <p:spPr>
          <a:xfrm>
            <a:off x="833002" y="448253"/>
            <a:ext cx="10520702" cy="1325563"/>
          </a:xfrm>
        </p:spPr>
        <p:txBody>
          <a:bodyPr>
            <a:normAutofit/>
          </a:bodyPr>
          <a:lstStyle/>
          <a:p>
            <a:r>
              <a:rPr lang="en-US" dirty="0"/>
              <a:t>Train</a:t>
            </a:r>
            <a:r>
              <a:rPr lang="en-US" altLang="zh-CN" dirty="0"/>
              <a:t>,</a:t>
            </a:r>
            <a:r>
              <a:rPr lang="zh-CN" altLang="en-US" dirty="0"/>
              <a:t> </a:t>
            </a:r>
            <a:r>
              <a:rPr lang="en-US" altLang="zh-CN" dirty="0"/>
              <a:t>validation,</a:t>
            </a:r>
            <a:r>
              <a:rPr lang="zh-CN" altLang="en-US" dirty="0"/>
              <a:t> </a:t>
            </a:r>
            <a:r>
              <a:rPr lang="en-US" altLang="zh-CN" dirty="0"/>
              <a:t>test</a:t>
            </a:r>
            <a:endParaRPr lang="en-US" dirty="0"/>
          </a:p>
        </p:txBody>
      </p:sp>
      <p:sp>
        <p:nvSpPr>
          <p:cNvPr id="3" name="Content Placeholder 2">
            <a:extLst>
              <a:ext uri="{FF2B5EF4-FFF2-40B4-BE49-F238E27FC236}">
                <a16:creationId xmlns:a16="http://schemas.microsoft.com/office/drawing/2014/main" id="{48C7780C-39AE-394F-85A1-DEC0E970AF44}"/>
              </a:ext>
            </a:extLst>
          </p:cNvPr>
          <p:cNvSpPr>
            <a:spLocks noGrp="1"/>
          </p:cNvSpPr>
          <p:nvPr>
            <p:ph idx="1"/>
          </p:nvPr>
        </p:nvSpPr>
        <p:spPr>
          <a:xfrm>
            <a:off x="838200" y="2191807"/>
            <a:ext cx="4936067" cy="3985155"/>
          </a:xfrm>
        </p:spPr>
        <p:txBody>
          <a:bodyPr>
            <a:normAutofit/>
          </a:bodyPr>
          <a:lstStyle/>
          <a:p>
            <a:r>
              <a:rPr lang="en-US" altLang="zh-CN" sz="2000"/>
              <a:t>Good</a:t>
            </a:r>
            <a:r>
              <a:rPr lang="zh-CN" altLang="en-US" sz="2000"/>
              <a:t> </a:t>
            </a:r>
            <a:r>
              <a:rPr lang="en-US" altLang="zh-CN" sz="2000"/>
              <a:t>Memory</a:t>
            </a:r>
            <a:r>
              <a:rPr lang="zh-CN" altLang="en-US" sz="2000"/>
              <a:t> </a:t>
            </a:r>
            <a:r>
              <a:rPr lang="en-US" altLang="zh-CN" sz="2000"/>
              <a:t>V.S</a:t>
            </a:r>
            <a:r>
              <a:rPr lang="zh-CN" altLang="en-US" sz="2000"/>
              <a:t> </a:t>
            </a:r>
            <a:r>
              <a:rPr lang="en-US" altLang="zh-CN" sz="2000"/>
              <a:t>Good</a:t>
            </a:r>
            <a:r>
              <a:rPr lang="zh-CN" altLang="en-US" sz="2000"/>
              <a:t> </a:t>
            </a:r>
            <a:r>
              <a:rPr lang="en-US" altLang="zh-CN" sz="2000"/>
              <a:t>Learning</a:t>
            </a:r>
            <a:r>
              <a:rPr lang="zh-CN" altLang="en-US" sz="2000"/>
              <a:t> </a:t>
            </a:r>
            <a:endParaRPr lang="en-US" sz="2000"/>
          </a:p>
        </p:txBody>
      </p:sp>
      <p:pic>
        <p:nvPicPr>
          <p:cNvPr id="5" name="Picture 4">
            <a:extLst>
              <a:ext uri="{FF2B5EF4-FFF2-40B4-BE49-F238E27FC236}">
                <a16:creationId xmlns:a16="http://schemas.microsoft.com/office/drawing/2014/main" id="{61D6651D-58FC-0C43-AAE5-B6461615DAB1}"/>
              </a:ext>
            </a:extLst>
          </p:cNvPr>
          <p:cNvPicPr>
            <a:picLocks noChangeAspect="1"/>
          </p:cNvPicPr>
          <p:nvPr/>
        </p:nvPicPr>
        <p:blipFill>
          <a:blip r:embed="rId2"/>
          <a:stretch>
            <a:fillRect/>
          </a:stretch>
        </p:blipFill>
        <p:spPr>
          <a:xfrm>
            <a:off x="6417734" y="3136337"/>
            <a:ext cx="4935970" cy="2096096"/>
          </a:xfrm>
          <a:prstGeom prst="rect">
            <a:avLst/>
          </a:prstGeom>
        </p:spPr>
      </p:pic>
    </p:spTree>
    <p:extLst>
      <p:ext uri="{BB962C8B-B14F-4D97-AF65-F5344CB8AC3E}">
        <p14:creationId xmlns:p14="http://schemas.microsoft.com/office/powerpoint/2010/main" val="10547993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useBgFill="1">
        <p:nvSpPr>
          <p:cNvPr id="15" name="Rectangle 11">
            <a:extLst>
              <a:ext uri="{FF2B5EF4-FFF2-40B4-BE49-F238E27FC236}">
                <a16:creationId xmlns:a16="http://schemas.microsoft.com/office/drawing/2014/main" id="{7DA9F822-66B3-4413-AA02-4E85DBA04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8471AB-55A7-6A48-B117-EB225FC7021C}"/>
              </a:ext>
            </a:extLst>
          </p:cNvPr>
          <p:cNvSpPr>
            <a:spLocks noGrp="1"/>
          </p:cNvSpPr>
          <p:nvPr>
            <p:ph type="title"/>
          </p:nvPr>
        </p:nvSpPr>
        <p:spPr>
          <a:xfrm>
            <a:off x="915323"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Train</a:t>
            </a:r>
            <a:r>
              <a:rPr lang="en-US" altLang="zh-CN" sz="4800">
                <a:effectLst>
                  <a:glow rad="38100">
                    <a:schemeClr val="bg1">
                      <a:lumMod val="65000"/>
                      <a:lumOff val="35000"/>
                      <a:alpha val="50000"/>
                    </a:schemeClr>
                  </a:glow>
                  <a:outerShdw blurRad="28575" dist="31750" dir="13200000" algn="tl" rotWithShape="0">
                    <a:srgbClr val="000000">
                      <a:alpha val="25000"/>
                    </a:srgbClr>
                  </a:outerShdw>
                </a:effectLst>
              </a:rPr>
              <a:t>, validation, test</a:t>
            </a:r>
            <a:endParaRPr lang="en-US" sz="480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Content Placeholder 2">
            <a:extLst>
              <a:ext uri="{FF2B5EF4-FFF2-40B4-BE49-F238E27FC236}">
                <a16:creationId xmlns:a16="http://schemas.microsoft.com/office/drawing/2014/main" id="{48C7780C-39AE-394F-85A1-DEC0E970AF44}"/>
              </a:ext>
            </a:extLst>
          </p:cNvPr>
          <p:cNvSpPr>
            <a:spLocks noGrp="1"/>
          </p:cNvSpPr>
          <p:nvPr>
            <p:ph idx="1"/>
          </p:nvPr>
        </p:nvSpPr>
        <p:spPr>
          <a:xfrm>
            <a:off x="915323" y="4365523"/>
            <a:ext cx="4798140" cy="1793053"/>
          </a:xfrm>
        </p:spPr>
        <p:txBody>
          <a:bodyPr vert="horz" lIns="91440" tIns="45720" rIns="91440" bIns="45720" rtlCol="0" anchor="t">
            <a:normAutofit/>
          </a:bodyPr>
          <a:lstStyle/>
          <a:p>
            <a:pPr marL="0" indent="0" algn="ctr">
              <a:buNone/>
            </a:pPr>
            <a:r>
              <a:rPr lang="en-US" altLang="zh-CN" sz="2100">
                <a:gradFill flip="none" rotWithShape="1">
                  <a:gsLst>
                    <a:gs pos="0">
                      <a:schemeClr val="tx1"/>
                    </a:gs>
                    <a:gs pos="100000">
                      <a:schemeClr val="tx1">
                        <a:lumMod val="75000"/>
                      </a:schemeClr>
                    </a:gs>
                  </a:gsLst>
                  <a:lin ang="5400000" scaled="0"/>
                  <a:tileRect/>
                </a:gradFill>
              </a:rPr>
              <a:t>Good Memory V.S Good Learning </a:t>
            </a:r>
            <a:endParaRPr lang="en-US" sz="2100">
              <a:gradFill flip="none" rotWithShape="1">
                <a:gsLst>
                  <a:gs pos="0">
                    <a:schemeClr val="tx1"/>
                  </a:gs>
                  <a:gs pos="100000">
                    <a:schemeClr val="tx1">
                      <a:lumMod val="75000"/>
                    </a:schemeClr>
                  </a:gs>
                </a:gsLst>
                <a:lin ang="5400000" scaled="0"/>
                <a:tileRect/>
              </a:gradFill>
            </a:endParaRPr>
          </a:p>
        </p:txBody>
      </p:sp>
      <p:sp>
        <p:nvSpPr>
          <p:cNvPr id="14" name="Rounded Rectangle 7">
            <a:extLst>
              <a:ext uri="{FF2B5EF4-FFF2-40B4-BE49-F238E27FC236}">
                <a16:creationId xmlns:a16="http://schemas.microsoft.com/office/drawing/2014/main" id="{39476A4D-C65A-47A2-8916-472DE2F4F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29350" y="620720"/>
            <a:ext cx="5506065" cy="5597200"/>
          </a:xfrm>
          <a:prstGeom prst="roundRect">
            <a:avLst>
              <a:gd name="adj" fmla="val 2601"/>
            </a:avLst>
          </a:prstGeom>
          <a:solidFill>
            <a:srgbClr val="FFFFFF"/>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3D8A19D-2CE3-6441-B08E-EAE7BB133894}"/>
              </a:ext>
            </a:extLst>
          </p:cNvPr>
          <p:cNvPicPr>
            <a:picLocks noChangeAspect="1"/>
          </p:cNvPicPr>
          <p:nvPr/>
        </p:nvPicPr>
        <p:blipFill>
          <a:blip r:embed="rId3"/>
          <a:stretch>
            <a:fillRect/>
          </a:stretch>
        </p:blipFill>
        <p:spPr>
          <a:xfrm>
            <a:off x="6406678" y="1025765"/>
            <a:ext cx="5147147" cy="2676516"/>
          </a:xfrm>
          <a:prstGeom prst="rect">
            <a:avLst/>
          </a:prstGeom>
        </p:spPr>
      </p:pic>
      <p:pic>
        <p:nvPicPr>
          <p:cNvPr id="4" name="Picture 3">
            <a:extLst>
              <a:ext uri="{FF2B5EF4-FFF2-40B4-BE49-F238E27FC236}">
                <a16:creationId xmlns:a16="http://schemas.microsoft.com/office/drawing/2014/main" id="{763D5C8A-823D-F542-8E61-612B0549A3E4}"/>
              </a:ext>
            </a:extLst>
          </p:cNvPr>
          <p:cNvPicPr>
            <a:picLocks noChangeAspect="1"/>
          </p:cNvPicPr>
          <p:nvPr/>
        </p:nvPicPr>
        <p:blipFill>
          <a:blip r:embed="rId4"/>
          <a:stretch>
            <a:fillRect/>
          </a:stretch>
        </p:blipFill>
        <p:spPr>
          <a:xfrm>
            <a:off x="6420379" y="4364449"/>
            <a:ext cx="2479439" cy="1394684"/>
          </a:xfrm>
          <a:prstGeom prst="rect">
            <a:avLst/>
          </a:prstGeom>
        </p:spPr>
      </p:pic>
      <p:pic>
        <p:nvPicPr>
          <p:cNvPr id="6" name="Picture 5">
            <a:extLst>
              <a:ext uri="{FF2B5EF4-FFF2-40B4-BE49-F238E27FC236}">
                <a16:creationId xmlns:a16="http://schemas.microsoft.com/office/drawing/2014/main" id="{D5CD8257-65A7-A447-AABA-91A4E38578C2}"/>
              </a:ext>
            </a:extLst>
          </p:cNvPr>
          <p:cNvPicPr>
            <a:picLocks noChangeAspect="1"/>
          </p:cNvPicPr>
          <p:nvPr/>
        </p:nvPicPr>
        <p:blipFill>
          <a:blip r:embed="rId5"/>
          <a:stretch>
            <a:fillRect/>
          </a:stretch>
        </p:blipFill>
        <p:spPr>
          <a:xfrm>
            <a:off x="9060685" y="4363387"/>
            <a:ext cx="2493140" cy="1396808"/>
          </a:xfrm>
          <a:prstGeom prst="rect">
            <a:avLst/>
          </a:prstGeom>
        </p:spPr>
      </p:pic>
    </p:spTree>
    <p:extLst>
      <p:ext uri="{BB962C8B-B14F-4D97-AF65-F5344CB8AC3E}">
        <p14:creationId xmlns:p14="http://schemas.microsoft.com/office/powerpoint/2010/main" val="27303218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ABF91F-D9C6-8D48-8688-407A970C8F9D}"/>
              </a:ext>
            </a:extLst>
          </p:cNvPr>
          <p:cNvSpPr txBox="1"/>
          <p:nvPr/>
        </p:nvSpPr>
        <p:spPr>
          <a:xfrm>
            <a:off x="1028699" y="987136"/>
            <a:ext cx="5434501" cy="523220"/>
          </a:xfrm>
          <a:prstGeom prst="rect">
            <a:avLst/>
          </a:prstGeom>
          <a:noFill/>
        </p:spPr>
        <p:txBody>
          <a:bodyPr wrap="none" rtlCol="0">
            <a:spAutoFit/>
          </a:bodyPr>
          <a:lstStyle/>
          <a:p>
            <a:r>
              <a:rPr lang="en-US" altLang="zh-CN" sz="2800" dirty="0"/>
              <a:t>Framework</a:t>
            </a:r>
            <a:r>
              <a:rPr lang="zh-CN" altLang="en-US" sz="2800" dirty="0"/>
              <a:t> 机器学习的通用框架</a:t>
            </a:r>
            <a:endParaRPr lang="en-CN" sz="2800" dirty="0"/>
          </a:p>
        </p:txBody>
      </p:sp>
      <p:sp>
        <p:nvSpPr>
          <p:cNvPr id="4" name="Can 3">
            <a:extLst>
              <a:ext uri="{FF2B5EF4-FFF2-40B4-BE49-F238E27FC236}">
                <a16:creationId xmlns:a16="http://schemas.microsoft.com/office/drawing/2014/main" id="{4CF76B25-1E54-9742-8E27-5016ADDD1850}"/>
              </a:ext>
            </a:extLst>
          </p:cNvPr>
          <p:cNvSpPr/>
          <p:nvPr/>
        </p:nvSpPr>
        <p:spPr>
          <a:xfrm>
            <a:off x="529936" y="3054924"/>
            <a:ext cx="1298863" cy="1142999"/>
          </a:xfrm>
          <a:prstGeom prst="ca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CN" dirty="0"/>
              <a:t>Observed</a:t>
            </a:r>
          </a:p>
          <a:p>
            <a:pPr algn="ctr"/>
            <a:r>
              <a:rPr lang="en-CN" dirty="0"/>
              <a:t>Data</a:t>
            </a:r>
          </a:p>
        </p:txBody>
      </p:sp>
      <p:sp>
        <p:nvSpPr>
          <p:cNvPr id="5" name="Rounded Rectangle 4">
            <a:extLst>
              <a:ext uri="{FF2B5EF4-FFF2-40B4-BE49-F238E27FC236}">
                <a16:creationId xmlns:a16="http://schemas.microsoft.com/office/drawing/2014/main" id="{9769B335-BEB3-7445-B692-C92735EBB6DD}"/>
              </a:ext>
            </a:extLst>
          </p:cNvPr>
          <p:cNvSpPr/>
          <p:nvPr/>
        </p:nvSpPr>
        <p:spPr>
          <a:xfrm>
            <a:off x="2287346" y="3241961"/>
            <a:ext cx="2478205" cy="768927"/>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err="1"/>
              <a:t>特征提取</a:t>
            </a:r>
            <a:endParaRPr lang="en-US" dirty="0"/>
          </a:p>
          <a:p>
            <a:pPr algn="ctr"/>
            <a:r>
              <a:rPr lang="en-US" dirty="0"/>
              <a:t>F</a:t>
            </a:r>
            <a:r>
              <a:rPr lang="en-CN" dirty="0"/>
              <a:t>e</a:t>
            </a:r>
            <a:r>
              <a:rPr lang="en-US" altLang="zh-CN" dirty="0" err="1"/>
              <a:t>ature</a:t>
            </a:r>
            <a:r>
              <a:rPr lang="zh-CN" altLang="en-US" dirty="0"/>
              <a:t> </a:t>
            </a:r>
            <a:r>
              <a:rPr lang="en-US" altLang="zh-CN" dirty="0"/>
              <a:t>extractor</a:t>
            </a:r>
            <a:endParaRPr lang="en-CN" dirty="0"/>
          </a:p>
        </p:txBody>
      </p:sp>
      <p:sp>
        <p:nvSpPr>
          <p:cNvPr id="6" name="Rounded Rectangle 5">
            <a:extLst>
              <a:ext uri="{FF2B5EF4-FFF2-40B4-BE49-F238E27FC236}">
                <a16:creationId xmlns:a16="http://schemas.microsoft.com/office/drawing/2014/main" id="{C45A68E1-D14B-6942-B033-FA361686B268}"/>
              </a:ext>
            </a:extLst>
          </p:cNvPr>
          <p:cNvSpPr/>
          <p:nvPr/>
        </p:nvSpPr>
        <p:spPr>
          <a:xfrm>
            <a:off x="5109798" y="3241961"/>
            <a:ext cx="1093576" cy="768927"/>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CN" dirty="0"/>
              <a:t>向量</a:t>
            </a:r>
          </a:p>
          <a:p>
            <a:pPr algn="ctr"/>
            <a:r>
              <a:rPr lang="en-CN" dirty="0"/>
              <a:t>vector</a:t>
            </a:r>
          </a:p>
        </p:txBody>
      </p:sp>
      <p:sp>
        <p:nvSpPr>
          <p:cNvPr id="7" name="Rounded Rectangle 6">
            <a:extLst>
              <a:ext uri="{FF2B5EF4-FFF2-40B4-BE49-F238E27FC236}">
                <a16:creationId xmlns:a16="http://schemas.microsoft.com/office/drawing/2014/main" id="{409C39A3-ABD4-FE45-8361-EA9EA31BDAF7}"/>
              </a:ext>
            </a:extLst>
          </p:cNvPr>
          <p:cNvSpPr/>
          <p:nvPr/>
        </p:nvSpPr>
        <p:spPr>
          <a:xfrm>
            <a:off x="6575330" y="3241961"/>
            <a:ext cx="1467234" cy="768927"/>
          </a:xfrm>
          <a:prstGeom prst="roundRect">
            <a:avLst/>
          </a:prstGeom>
          <a:solidFill>
            <a:srgbClr val="C0000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CN" dirty="0"/>
              <a:t>学习</a:t>
            </a:r>
          </a:p>
          <a:p>
            <a:pPr algn="ctr"/>
            <a:r>
              <a:rPr lang="en-CN" dirty="0"/>
              <a:t>Lea</a:t>
            </a:r>
            <a:r>
              <a:rPr lang="en-US" altLang="zh-CN" dirty="0"/>
              <a:t>r</a:t>
            </a:r>
            <a:r>
              <a:rPr lang="en-CN" dirty="0"/>
              <a:t>ning</a:t>
            </a:r>
          </a:p>
        </p:txBody>
      </p:sp>
      <p:sp>
        <p:nvSpPr>
          <p:cNvPr id="8" name="Rounded Rectangle 7">
            <a:extLst>
              <a:ext uri="{FF2B5EF4-FFF2-40B4-BE49-F238E27FC236}">
                <a16:creationId xmlns:a16="http://schemas.microsoft.com/office/drawing/2014/main" id="{B350ACC6-A384-7F4E-BB68-C52E585B384B}"/>
              </a:ext>
            </a:extLst>
          </p:cNvPr>
          <p:cNvSpPr/>
          <p:nvPr/>
        </p:nvSpPr>
        <p:spPr>
          <a:xfrm>
            <a:off x="8733175" y="3269667"/>
            <a:ext cx="1093576" cy="768927"/>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t>f</a:t>
            </a:r>
          </a:p>
        </p:txBody>
      </p:sp>
      <p:sp>
        <p:nvSpPr>
          <p:cNvPr id="9" name="Rounded Rectangle 8">
            <a:extLst>
              <a:ext uri="{FF2B5EF4-FFF2-40B4-BE49-F238E27FC236}">
                <a16:creationId xmlns:a16="http://schemas.microsoft.com/office/drawing/2014/main" id="{A484AD0A-7F9C-974F-A3A8-D0A571D3D151}"/>
              </a:ext>
            </a:extLst>
          </p:cNvPr>
          <p:cNvSpPr/>
          <p:nvPr/>
        </p:nvSpPr>
        <p:spPr>
          <a:xfrm>
            <a:off x="8733175" y="1789067"/>
            <a:ext cx="1093576" cy="768927"/>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dirty="0"/>
              <a:t>x</a:t>
            </a:r>
            <a:endParaRPr lang="en-CN" dirty="0"/>
          </a:p>
        </p:txBody>
      </p:sp>
      <p:sp>
        <p:nvSpPr>
          <p:cNvPr id="10" name="Rounded Rectangle 9">
            <a:extLst>
              <a:ext uri="{FF2B5EF4-FFF2-40B4-BE49-F238E27FC236}">
                <a16:creationId xmlns:a16="http://schemas.microsoft.com/office/drawing/2014/main" id="{4D39FCDB-526D-5D41-85E4-526D01CD861D}"/>
              </a:ext>
            </a:extLst>
          </p:cNvPr>
          <p:cNvSpPr/>
          <p:nvPr/>
        </p:nvSpPr>
        <p:spPr>
          <a:xfrm>
            <a:off x="8745490" y="4447852"/>
            <a:ext cx="1096307" cy="76892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CN" dirty="0"/>
              <a:t>y</a:t>
            </a:r>
          </a:p>
        </p:txBody>
      </p:sp>
      <p:sp>
        <p:nvSpPr>
          <p:cNvPr id="11" name="Rounded Rectangle 10">
            <a:extLst>
              <a:ext uri="{FF2B5EF4-FFF2-40B4-BE49-F238E27FC236}">
                <a16:creationId xmlns:a16="http://schemas.microsoft.com/office/drawing/2014/main" id="{B9E250F3-37CC-4643-9290-B38D47AF1B86}"/>
              </a:ext>
            </a:extLst>
          </p:cNvPr>
          <p:cNvSpPr/>
          <p:nvPr/>
        </p:nvSpPr>
        <p:spPr>
          <a:xfrm>
            <a:off x="7957319" y="602672"/>
            <a:ext cx="2478205" cy="768927"/>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err="1"/>
              <a:t>特征提取</a:t>
            </a:r>
            <a:endParaRPr lang="en-US" dirty="0"/>
          </a:p>
          <a:p>
            <a:pPr algn="ctr"/>
            <a:r>
              <a:rPr lang="en-US" dirty="0"/>
              <a:t>F</a:t>
            </a:r>
            <a:r>
              <a:rPr lang="en-CN" dirty="0"/>
              <a:t>e</a:t>
            </a:r>
            <a:r>
              <a:rPr lang="en-US" altLang="zh-CN" dirty="0" err="1"/>
              <a:t>ature</a:t>
            </a:r>
            <a:r>
              <a:rPr lang="zh-CN" altLang="en-US" dirty="0"/>
              <a:t> </a:t>
            </a:r>
            <a:r>
              <a:rPr lang="en-US" altLang="zh-CN" dirty="0"/>
              <a:t>extractor</a:t>
            </a:r>
            <a:endParaRPr lang="en-CN" dirty="0"/>
          </a:p>
        </p:txBody>
      </p:sp>
      <p:sp>
        <p:nvSpPr>
          <p:cNvPr id="12" name="Can 11">
            <a:extLst>
              <a:ext uri="{FF2B5EF4-FFF2-40B4-BE49-F238E27FC236}">
                <a16:creationId xmlns:a16="http://schemas.microsoft.com/office/drawing/2014/main" id="{C6F98627-B213-8944-A68A-9E440067C19B}"/>
              </a:ext>
            </a:extLst>
          </p:cNvPr>
          <p:cNvSpPr/>
          <p:nvPr/>
        </p:nvSpPr>
        <p:spPr>
          <a:xfrm>
            <a:off x="6575330" y="450484"/>
            <a:ext cx="1049427" cy="1059872"/>
          </a:xfrm>
          <a:prstGeom prst="can">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CN" dirty="0"/>
              <a:t>New</a:t>
            </a:r>
          </a:p>
          <a:p>
            <a:pPr algn="ctr"/>
            <a:r>
              <a:rPr lang="en-CN" dirty="0"/>
              <a:t>Data</a:t>
            </a:r>
          </a:p>
        </p:txBody>
      </p:sp>
      <p:sp>
        <p:nvSpPr>
          <p:cNvPr id="13" name="Right Arrow 12">
            <a:extLst>
              <a:ext uri="{FF2B5EF4-FFF2-40B4-BE49-F238E27FC236}">
                <a16:creationId xmlns:a16="http://schemas.microsoft.com/office/drawing/2014/main" id="{9EF12301-5092-F34A-A119-4277D86AAA6E}"/>
              </a:ext>
            </a:extLst>
          </p:cNvPr>
          <p:cNvSpPr/>
          <p:nvPr/>
        </p:nvSpPr>
        <p:spPr>
          <a:xfrm>
            <a:off x="1943100" y="3626423"/>
            <a:ext cx="238991" cy="176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4" name="Right Arrow 13">
            <a:extLst>
              <a:ext uri="{FF2B5EF4-FFF2-40B4-BE49-F238E27FC236}">
                <a16:creationId xmlns:a16="http://schemas.microsoft.com/office/drawing/2014/main" id="{B5867BC9-65F4-9D47-B8E1-199E6570FE2F}"/>
              </a:ext>
            </a:extLst>
          </p:cNvPr>
          <p:cNvSpPr/>
          <p:nvPr/>
        </p:nvSpPr>
        <p:spPr>
          <a:xfrm>
            <a:off x="4829243" y="3626423"/>
            <a:ext cx="238991" cy="176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Right Arrow 14">
            <a:extLst>
              <a:ext uri="{FF2B5EF4-FFF2-40B4-BE49-F238E27FC236}">
                <a16:creationId xmlns:a16="http://schemas.microsoft.com/office/drawing/2014/main" id="{9B7F1023-2716-C64E-AA20-B309F75F5CE1}"/>
              </a:ext>
            </a:extLst>
          </p:cNvPr>
          <p:cNvSpPr/>
          <p:nvPr/>
        </p:nvSpPr>
        <p:spPr>
          <a:xfrm>
            <a:off x="6309688" y="3626423"/>
            <a:ext cx="238991" cy="176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 name="Right Arrow 15">
            <a:extLst>
              <a:ext uri="{FF2B5EF4-FFF2-40B4-BE49-F238E27FC236}">
                <a16:creationId xmlns:a16="http://schemas.microsoft.com/office/drawing/2014/main" id="{C28DB559-FA3E-1E42-945C-7F6C3FDF3812}"/>
              </a:ext>
            </a:extLst>
          </p:cNvPr>
          <p:cNvSpPr/>
          <p:nvPr/>
        </p:nvSpPr>
        <p:spPr>
          <a:xfrm>
            <a:off x="8295024" y="3626423"/>
            <a:ext cx="238991" cy="176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7" name="Right Arrow 16">
            <a:extLst>
              <a:ext uri="{FF2B5EF4-FFF2-40B4-BE49-F238E27FC236}">
                <a16:creationId xmlns:a16="http://schemas.microsoft.com/office/drawing/2014/main" id="{A71BD7EE-3226-2E4D-94A2-785BC6999E45}"/>
              </a:ext>
            </a:extLst>
          </p:cNvPr>
          <p:cNvSpPr/>
          <p:nvPr/>
        </p:nvSpPr>
        <p:spPr>
          <a:xfrm rot="5400000">
            <a:off x="9165716" y="4268924"/>
            <a:ext cx="238991" cy="176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8" name="Right Arrow 17">
            <a:extLst>
              <a:ext uri="{FF2B5EF4-FFF2-40B4-BE49-F238E27FC236}">
                <a16:creationId xmlns:a16="http://schemas.microsoft.com/office/drawing/2014/main" id="{4CA321F0-95D1-9243-829F-FBA9FD23D836}"/>
              </a:ext>
            </a:extLst>
          </p:cNvPr>
          <p:cNvSpPr/>
          <p:nvPr/>
        </p:nvSpPr>
        <p:spPr>
          <a:xfrm rot="5400000">
            <a:off x="9160467" y="2862688"/>
            <a:ext cx="238991" cy="176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9" name="Right Arrow 18">
            <a:extLst>
              <a:ext uri="{FF2B5EF4-FFF2-40B4-BE49-F238E27FC236}">
                <a16:creationId xmlns:a16="http://schemas.microsoft.com/office/drawing/2014/main" id="{172F4BE6-10F3-1940-BA5C-3A339B54A29C}"/>
              </a:ext>
            </a:extLst>
          </p:cNvPr>
          <p:cNvSpPr/>
          <p:nvPr/>
        </p:nvSpPr>
        <p:spPr>
          <a:xfrm rot="5400000">
            <a:off x="9160466" y="1519615"/>
            <a:ext cx="238991" cy="176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0" name="Right Arrow 19">
            <a:extLst>
              <a:ext uri="{FF2B5EF4-FFF2-40B4-BE49-F238E27FC236}">
                <a16:creationId xmlns:a16="http://schemas.microsoft.com/office/drawing/2014/main" id="{950F0CC0-7704-9441-843B-8C3CB9B4813D}"/>
              </a:ext>
            </a:extLst>
          </p:cNvPr>
          <p:cNvSpPr/>
          <p:nvPr/>
        </p:nvSpPr>
        <p:spPr>
          <a:xfrm>
            <a:off x="7671542" y="898810"/>
            <a:ext cx="238991" cy="176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1" name="TextBox 20">
            <a:extLst>
              <a:ext uri="{FF2B5EF4-FFF2-40B4-BE49-F238E27FC236}">
                <a16:creationId xmlns:a16="http://schemas.microsoft.com/office/drawing/2014/main" id="{49E85B8B-D2A2-9545-97D8-322AFF754DC2}"/>
              </a:ext>
            </a:extLst>
          </p:cNvPr>
          <p:cNvSpPr txBox="1"/>
          <p:nvPr/>
        </p:nvSpPr>
        <p:spPr>
          <a:xfrm>
            <a:off x="529936" y="5961758"/>
            <a:ext cx="8366393" cy="369332"/>
          </a:xfrm>
          <a:prstGeom prst="rect">
            <a:avLst/>
          </a:prstGeom>
          <a:noFill/>
        </p:spPr>
        <p:txBody>
          <a:bodyPr wrap="none" rtlCol="0">
            <a:spAutoFit/>
          </a:bodyPr>
          <a:lstStyle/>
          <a:p>
            <a:r>
              <a:rPr lang="en-CN" dirty="0"/>
              <a:t>What</a:t>
            </a:r>
            <a:r>
              <a:rPr lang="en-US" altLang="zh-CN" dirty="0"/>
              <a:t>’s</a:t>
            </a:r>
            <a:r>
              <a:rPr lang="zh-CN" altLang="en-US" dirty="0"/>
              <a:t> </a:t>
            </a:r>
            <a:r>
              <a:rPr lang="en-US" altLang="zh-CN" dirty="0"/>
              <a:t>the</a:t>
            </a:r>
            <a:r>
              <a:rPr lang="zh-CN" altLang="en-US" dirty="0"/>
              <a:t> </a:t>
            </a:r>
            <a:r>
              <a:rPr lang="en-US" altLang="zh-CN" dirty="0"/>
              <a:t>difference</a:t>
            </a:r>
            <a:r>
              <a:rPr lang="zh-CN" altLang="en-US" dirty="0"/>
              <a:t> </a:t>
            </a:r>
            <a:r>
              <a:rPr lang="en-US" altLang="zh-CN" dirty="0"/>
              <a:t>of</a:t>
            </a:r>
            <a:r>
              <a:rPr lang="zh-CN" altLang="en-US" dirty="0"/>
              <a:t> </a:t>
            </a:r>
            <a:r>
              <a:rPr lang="en-US" altLang="zh-CN" dirty="0"/>
              <a:t>Supervised</a:t>
            </a:r>
            <a:r>
              <a:rPr lang="zh-CN" altLang="en-US" dirty="0"/>
              <a:t> </a:t>
            </a:r>
            <a:r>
              <a:rPr lang="en-US" altLang="zh-CN" dirty="0"/>
              <a:t>Learning</a:t>
            </a:r>
            <a:r>
              <a:rPr lang="zh-CN" altLang="en-US" dirty="0"/>
              <a:t> </a:t>
            </a:r>
            <a:r>
              <a:rPr lang="en-US" altLang="zh-CN" dirty="0"/>
              <a:t>and</a:t>
            </a:r>
            <a:r>
              <a:rPr lang="zh-CN" altLang="en-US" dirty="0"/>
              <a:t> </a:t>
            </a:r>
            <a:r>
              <a:rPr lang="en-US" altLang="zh-CN" dirty="0"/>
              <a:t>Unsupervised</a:t>
            </a:r>
            <a:r>
              <a:rPr lang="zh-CN" altLang="en-US" dirty="0"/>
              <a:t> </a:t>
            </a:r>
            <a:r>
              <a:rPr lang="en-US" altLang="zh-CN" dirty="0"/>
              <a:t>Learning?</a:t>
            </a:r>
            <a:endParaRPr lang="en-CN" dirty="0"/>
          </a:p>
        </p:txBody>
      </p:sp>
      <p:sp>
        <p:nvSpPr>
          <p:cNvPr id="22" name="Rounded Rectangle 21">
            <a:extLst>
              <a:ext uri="{FF2B5EF4-FFF2-40B4-BE49-F238E27FC236}">
                <a16:creationId xmlns:a16="http://schemas.microsoft.com/office/drawing/2014/main" id="{66B9FB84-1EBE-364B-8D3C-16B8F1B1EABA}"/>
              </a:ext>
            </a:extLst>
          </p:cNvPr>
          <p:cNvSpPr/>
          <p:nvPr/>
        </p:nvSpPr>
        <p:spPr>
          <a:xfrm>
            <a:off x="5943600" y="4237752"/>
            <a:ext cx="1506682" cy="410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X1</a:t>
            </a:r>
            <a:r>
              <a:rPr lang="zh-CN" altLang="en-US" sz="800" dirty="0"/>
              <a:t> </a:t>
            </a:r>
            <a:r>
              <a:rPr lang="en-US" altLang="zh-CN" sz="800" dirty="0"/>
              <a:t>=</a:t>
            </a:r>
            <a:r>
              <a:rPr lang="zh-CN" altLang="en-US" sz="800" dirty="0"/>
              <a:t> </a:t>
            </a:r>
            <a:r>
              <a:rPr lang="en-US" altLang="zh-CN" sz="800" dirty="0"/>
              <a:t>[0.1,</a:t>
            </a:r>
            <a:r>
              <a:rPr lang="zh-CN" altLang="en-US" sz="800" dirty="0"/>
              <a:t> </a:t>
            </a:r>
            <a:r>
              <a:rPr lang="en-US" altLang="zh-CN" sz="800" dirty="0"/>
              <a:t>0.21,</a:t>
            </a:r>
            <a:r>
              <a:rPr lang="zh-CN" altLang="en-US" sz="800" dirty="0"/>
              <a:t> </a:t>
            </a:r>
            <a:r>
              <a:rPr lang="en-US" altLang="zh-CN" sz="800" dirty="0"/>
              <a:t>0.33,</a:t>
            </a:r>
            <a:r>
              <a:rPr lang="zh-CN" altLang="en-US" sz="800" dirty="0"/>
              <a:t> </a:t>
            </a:r>
            <a:r>
              <a:rPr lang="en-US" altLang="zh-CN" sz="800" dirty="0"/>
              <a:t>0.98]</a:t>
            </a:r>
            <a:endParaRPr lang="en-CN" sz="800" dirty="0"/>
          </a:p>
        </p:txBody>
      </p:sp>
      <p:sp>
        <p:nvSpPr>
          <p:cNvPr id="23" name="Rounded Rectangle 22">
            <a:extLst>
              <a:ext uri="{FF2B5EF4-FFF2-40B4-BE49-F238E27FC236}">
                <a16:creationId xmlns:a16="http://schemas.microsoft.com/office/drawing/2014/main" id="{17F18A54-835A-5D4E-85BF-D73A2AB574E0}"/>
              </a:ext>
            </a:extLst>
          </p:cNvPr>
          <p:cNvSpPr/>
          <p:nvPr/>
        </p:nvSpPr>
        <p:spPr>
          <a:xfrm>
            <a:off x="7624757" y="4254724"/>
            <a:ext cx="933037" cy="410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Y1</a:t>
            </a:r>
            <a:r>
              <a:rPr lang="zh-CN" altLang="en-US" sz="800" dirty="0"/>
              <a:t> </a:t>
            </a:r>
            <a:r>
              <a:rPr lang="en-US" altLang="zh-CN" sz="800" dirty="0"/>
              <a:t>=</a:t>
            </a:r>
            <a:r>
              <a:rPr lang="zh-CN" altLang="en-US" sz="800" dirty="0"/>
              <a:t> </a:t>
            </a:r>
            <a:r>
              <a:rPr lang="en-US" altLang="zh-CN" sz="800" dirty="0"/>
              <a:t>[0,</a:t>
            </a:r>
            <a:r>
              <a:rPr lang="zh-CN" altLang="en-US" sz="800" dirty="0"/>
              <a:t> </a:t>
            </a:r>
            <a:r>
              <a:rPr lang="en-US" altLang="zh-CN" sz="800" dirty="0"/>
              <a:t>0,</a:t>
            </a:r>
            <a:r>
              <a:rPr lang="zh-CN" altLang="en-US" sz="800" dirty="0"/>
              <a:t> </a:t>
            </a:r>
            <a:r>
              <a:rPr lang="en-US" altLang="zh-CN" sz="800" dirty="0"/>
              <a:t>1]</a:t>
            </a:r>
            <a:endParaRPr lang="en-CN" sz="800" dirty="0"/>
          </a:p>
        </p:txBody>
      </p:sp>
      <p:sp>
        <p:nvSpPr>
          <p:cNvPr id="27" name="Rounded Rectangle 26">
            <a:extLst>
              <a:ext uri="{FF2B5EF4-FFF2-40B4-BE49-F238E27FC236}">
                <a16:creationId xmlns:a16="http://schemas.microsoft.com/office/drawing/2014/main" id="{631B5013-0397-CD49-92F2-00C4E5CC6D65}"/>
              </a:ext>
            </a:extLst>
          </p:cNvPr>
          <p:cNvSpPr/>
          <p:nvPr/>
        </p:nvSpPr>
        <p:spPr>
          <a:xfrm>
            <a:off x="5943600" y="4753084"/>
            <a:ext cx="1506682" cy="410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X2</a:t>
            </a:r>
            <a:r>
              <a:rPr lang="zh-CN" altLang="en-US" sz="800" dirty="0"/>
              <a:t> </a:t>
            </a:r>
            <a:r>
              <a:rPr lang="en-US" altLang="zh-CN" sz="800" dirty="0"/>
              <a:t>=</a:t>
            </a:r>
            <a:r>
              <a:rPr lang="zh-CN" altLang="en-US" sz="800" dirty="0"/>
              <a:t> </a:t>
            </a:r>
            <a:r>
              <a:rPr lang="en-US" altLang="zh-CN" sz="800" dirty="0"/>
              <a:t>[0.23,</a:t>
            </a:r>
            <a:r>
              <a:rPr lang="zh-CN" altLang="en-US" sz="800" dirty="0"/>
              <a:t> </a:t>
            </a:r>
            <a:r>
              <a:rPr lang="en-US" altLang="zh-CN" sz="800" dirty="0"/>
              <a:t>0.98,</a:t>
            </a:r>
            <a:r>
              <a:rPr lang="zh-CN" altLang="en-US" sz="800" dirty="0"/>
              <a:t> </a:t>
            </a:r>
            <a:r>
              <a:rPr lang="en-US" altLang="zh-CN" sz="800" dirty="0"/>
              <a:t>0.33,</a:t>
            </a:r>
            <a:r>
              <a:rPr lang="zh-CN" altLang="en-US" sz="800" dirty="0"/>
              <a:t> </a:t>
            </a:r>
            <a:r>
              <a:rPr lang="en-US" altLang="zh-CN" sz="800" dirty="0"/>
              <a:t>0.98]</a:t>
            </a:r>
            <a:endParaRPr lang="en-CN" sz="800" dirty="0"/>
          </a:p>
        </p:txBody>
      </p:sp>
      <p:sp>
        <p:nvSpPr>
          <p:cNvPr id="28" name="Rounded Rectangle 27">
            <a:extLst>
              <a:ext uri="{FF2B5EF4-FFF2-40B4-BE49-F238E27FC236}">
                <a16:creationId xmlns:a16="http://schemas.microsoft.com/office/drawing/2014/main" id="{649EE6FE-00EE-464D-AB7F-E762A16E287D}"/>
              </a:ext>
            </a:extLst>
          </p:cNvPr>
          <p:cNvSpPr/>
          <p:nvPr/>
        </p:nvSpPr>
        <p:spPr>
          <a:xfrm>
            <a:off x="7624757" y="4770056"/>
            <a:ext cx="933037" cy="410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Y2</a:t>
            </a:r>
            <a:r>
              <a:rPr lang="zh-CN" altLang="en-US" sz="800" dirty="0"/>
              <a:t> </a:t>
            </a:r>
            <a:r>
              <a:rPr lang="en-US" altLang="zh-CN" sz="800" dirty="0"/>
              <a:t>=</a:t>
            </a:r>
            <a:r>
              <a:rPr lang="zh-CN" altLang="en-US" sz="800" dirty="0"/>
              <a:t> </a:t>
            </a:r>
            <a:r>
              <a:rPr lang="en-US" altLang="zh-CN" sz="800" dirty="0"/>
              <a:t>0,</a:t>
            </a:r>
            <a:r>
              <a:rPr lang="zh-CN" altLang="en-US" sz="800" dirty="0"/>
              <a:t> </a:t>
            </a:r>
            <a:r>
              <a:rPr lang="en-US" altLang="zh-CN" sz="800" dirty="0"/>
              <a:t>1,</a:t>
            </a:r>
            <a:r>
              <a:rPr lang="zh-CN" altLang="en-US" sz="800" dirty="0"/>
              <a:t> </a:t>
            </a:r>
            <a:r>
              <a:rPr lang="en-US" altLang="zh-CN" sz="800" dirty="0"/>
              <a:t>0]</a:t>
            </a:r>
            <a:endParaRPr lang="en-CN" sz="800" dirty="0"/>
          </a:p>
        </p:txBody>
      </p:sp>
      <p:sp>
        <p:nvSpPr>
          <p:cNvPr id="29" name="Rounded Rectangle 28">
            <a:extLst>
              <a:ext uri="{FF2B5EF4-FFF2-40B4-BE49-F238E27FC236}">
                <a16:creationId xmlns:a16="http://schemas.microsoft.com/office/drawing/2014/main" id="{082D726B-BDA5-EB44-8B8A-41AA6A064EE1}"/>
              </a:ext>
            </a:extLst>
          </p:cNvPr>
          <p:cNvSpPr/>
          <p:nvPr/>
        </p:nvSpPr>
        <p:spPr>
          <a:xfrm>
            <a:off x="5943600" y="5276620"/>
            <a:ext cx="1506682" cy="410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X3</a:t>
            </a:r>
            <a:r>
              <a:rPr lang="zh-CN" altLang="en-US" sz="800" dirty="0"/>
              <a:t> </a:t>
            </a:r>
            <a:r>
              <a:rPr lang="en-US" altLang="zh-CN" sz="800" dirty="0"/>
              <a:t>=</a:t>
            </a:r>
            <a:r>
              <a:rPr lang="zh-CN" altLang="en-US" sz="800" dirty="0"/>
              <a:t> </a:t>
            </a:r>
            <a:r>
              <a:rPr lang="en-US" altLang="zh-CN" sz="800" dirty="0"/>
              <a:t>[0.143,</a:t>
            </a:r>
            <a:r>
              <a:rPr lang="zh-CN" altLang="en-US" sz="800" dirty="0"/>
              <a:t> </a:t>
            </a:r>
            <a:r>
              <a:rPr lang="en-US" altLang="zh-CN" sz="800" dirty="0"/>
              <a:t>0.87</a:t>
            </a:r>
            <a:r>
              <a:rPr lang="zh-CN" altLang="en-US" sz="800" dirty="0"/>
              <a:t> </a:t>
            </a:r>
            <a:r>
              <a:rPr lang="en-US" altLang="zh-CN" sz="800" dirty="0"/>
              <a:t>0.1</a:t>
            </a:r>
            <a:r>
              <a:rPr lang="zh-CN" altLang="en-US" sz="800" dirty="0"/>
              <a:t> </a:t>
            </a:r>
            <a:r>
              <a:rPr lang="en-US" altLang="zh-CN" sz="800" dirty="0"/>
              <a:t>0.98]</a:t>
            </a:r>
            <a:endParaRPr lang="en-CN" sz="800" dirty="0"/>
          </a:p>
        </p:txBody>
      </p:sp>
      <p:sp>
        <p:nvSpPr>
          <p:cNvPr id="30" name="Rounded Rectangle 29">
            <a:extLst>
              <a:ext uri="{FF2B5EF4-FFF2-40B4-BE49-F238E27FC236}">
                <a16:creationId xmlns:a16="http://schemas.microsoft.com/office/drawing/2014/main" id="{1517639D-B3FC-6446-8B2B-B98DEEAB9F3E}"/>
              </a:ext>
            </a:extLst>
          </p:cNvPr>
          <p:cNvSpPr/>
          <p:nvPr/>
        </p:nvSpPr>
        <p:spPr>
          <a:xfrm>
            <a:off x="7624757" y="5293592"/>
            <a:ext cx="933037" cy="410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a:t>Y3</a:t>
            </a:r>
            <a:r>
              <a:rPr lang="zh-CN" altLang="en-US" sz="800" dirty="0"/>
              <a:t> </a:t>
            </a:r>
            <a:r>
              <a:rPr lang="en-US" altLang="zh-CN" sz="800" dirty="0"/>
              <a:t>=</a:t>
            </a:r>
            <a:r>
              <a:rPr lang="zh-CN" altLang="en-US" sz="800" dirty="0"/>
              <a:t> </a:t>
            </a:r>
            <a:r>
              <a:rPr lang="en-US" altLang="zh-CN" sz="800" dirty="0"/>
              <a:t>[1,</a:t>
            </a:r>
            <a:r>
              <a:rPr lang="zh-CN" altLang="en-US" sz="800" dirty="0"/>
              <a:t> </a:t>
            </a:r>
            <a:r>
              <a:rPr lang="en-US" altLang="zh-CN" sz="800" dirty="0"/>
              <a:t>0,</a:t>
            </a:r>
            <a:r>
              <a:rPr lang="zh-CN" altLang="en-US" sz="800" dirty="0"/>
              <a:t> </a:t>
            </a:r>
            <a:r>
              <a:rPr lang="en-US" altLang="zh-CN" sz="800" dirty="0"/>
              <a:t>0]</a:t>
            </a:r>
            <a:endParaRPr lang="en-CN" sz="800" dirty="0"/>
          </a:p>
        </p:txBody>
      </p:sp>
      <p:sp>
        <p:nvSpPr>
          <p:cNvPr id="31" name="Rounded Rectangle 30">
            <a:extLst>
              <a:ext uri="{FF2B5EF4-FFF2-40B4-BE49-F238E27FC236}">
                <a16:creationId xmlns:a16="http://schemas.microsoft.com/office/drawing/2014/main" id="{DFC25E53-FEDD-F343-970F-235057CB103A}"/>
              </a:ext>
            </a:extLst>
          </p:cNvPr>
          <p:cNvSpPr/>
          <p:nvPr/>
        </p:nvSpPr>
        <p:spPr>
          <a:xfrm>
            <a:off x="5699760" y="4124960"/>
            <a:ext cx="3033415" cy="1757680"/>
          </a:xfrm>
          <a:prstGeom prst="round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a:p>
        </p:txBody>
      </p:sp>
      <p:sp>
        <p:nvSpPr>
          <p:cNvPr id="32" name="Rounded Rectangle 31">
            <a:extLst>
              <a:ext uri="{FF2B5EF4-FFF2-40B4-BE49-F238E27FC236}">
                <a16:creationId xmlns:a16="http://schemas.microsoft.com/office/drawing/2014/main" id="{1FB11EDA-8308-104D-8B8A-28B7BDECB09B}"/>
              </a:ext>
            </a:extLst>
          </p:cNvPr>
          <p:cNvSpPr/>
          <p:nvPr/>
        </p:nvSpPr>
        <p:spPr>
          <a:xfrm>
            <a:off x="3327401" y="5882639"/>
            <a:ext cx="2301239" cy="599441"/>
          </a:xfrm>
          <a:prstGeom prst="round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a:p>
        </p:txBody>
      </p:sp>
      <p:sp>
        <p:nvSpPr>
          <p:cNvPr id="33" name="Rounded Rectangle 32">
            <a:extLst>
              <a:ext uri="{FF2B5EF4-FFF2-40B4-BE49-F238E27FC236}">
                <a16:creationId xmlns:a16="http://schemas.microsoft.com/office/drawing/2014/main" id="{B3148928-3BC1-1648-97B2-EE90BC96EEDD}"/>
              </a:ext>
            </a:extLst>
          </p:cNvPr>
          <p:cNvSpPr/>
          <p:nvPr/>
        </p:nvSpPr>
        <p:spPr>
          <a:xfrm>
            <a:off x="5827425" y="4197923"/>
            <a:ext cx="1735592" cy="1612845"/>
          </a:xfrm>
          <a:prstGeom prst="round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a:p>
        </p:txBody>
      </p:sp>
      <p:sp>
        <p:nvSpPr>
          <p:cNvPr id="34" name="Rounded Rectangle 33">
            <a:extLst>
              <a:ext uri="{FF2B5EF4-FFF2-40B4-BE49-F238E27FC236}">
                <a16:creationId xmlns:a16="http://schemas.microsoft.com/office/drawing/2014/main" id="{4DB4F2C7-2AA2-0149-8766-E27F4AE74F02}"/>
              </a:ext>
            </a:extLst>
          </p:cNvPr>
          <p:cNvSpPr/>
          <p:nvPr/>
        </p:nvSpPr>
        <p:spPr>
          <a:xfrm>
            <a:off x="6145094" y="5969006"/>
            <a:ext cx="2715746" cy="392705"/>
          </a:xfrm>
          <a:prstGeom prst="round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N"/>
          </a:p>
        </p:txBody>
      </p:sp>
      <p:sp>
        <p:nvSpPr>
          <p:cNvPr id="35" name="Rounded Rectangle 34">
            <a:extLst>
              <a:ext uri="{FF2B5EF4-FFF2-40B4-BE49-F238E27FC236}">
                <a16:creationId xmlns:a16="http://schemas.microsoft.com/office/drawing/2014/main" id="{303F9B96-43B8-B148-B3BB-790DC04A88C4}"/>
              </a:ext>
            </a:extLst>
          </p:cNvPr>
          <p:cNvSpPr/>
          <p:nvPr/>
        </p:nvSpPr>
        <p:spPr>
          <a:xfrm>
            <a:off x="10002132" y="4707167"/>
            <a:ext cx="1442720" cy="628423"/>
          </a:xfrm>
          <a:prstGeom prst="roundRect">
            <a:avLst/>
          </a:prstGeom>
          <a:solidFill>
            <a:srgbClr val="FFC000"/>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lang="en-CN" dirty="0"/>
              <a:t>Grad</a:t>
            </a:r>
            <a:r>
              <a:rPr lang="en-US" altLang="zh-CN" dirty="0" err="1"/>
              <a:t>ient</a:t>
            </a:r>
            <a:r>
              <a:rPr lang="zh-CN" altLang="en-US" dirty="0"/>
              <a:t> </a:t>
            </a:r>
            <a:r>
              <a:rPr lang="en-US" altLang="zh-CN" dirty="0"/>
              <a:t>Descent</a:t>
            </a:r>
            <a:endParaRPr lang="en-CN" dirty="0"/>
          </a:p>
        </p:txBody>
      </p:sp>
      <p:cxnSp>
        <p:nvCxnSpPr>
          <p:cNvPr id="37" name="Straight Connector 36">
            <a:extLst>
              <a:ext uri="{FF2B5EF4-FFF2-40B4-BE49-F238E27FC236}">
                <a16:creationId xmlns:a16="http://schemas.microsoft.com/office/drawing/2014/main" id="{916FB5F1-714E-DD49-97B8-9A54124FCB47}"/>
              </a:ext>
            </a:extLst>
          </p:cNvPr>
          <p:cNvCxnSpPr>
            <a:cxnSpLocks/>
            <a:stCxn id="35" idx="3"/>
            <a:endCxn id="31" idx="3"/>
          </p:cNvCxnSpPr>
          <p:nvPr/>
        </p:nvCxnSpPr>
        <p:spPr>
          <a:xfrm flipH="1" flipV="1">
            <a:off x="8733175" y="5003800"/>
            <a:ext cx="2711677" cy="17579"/>
          </a:xfrm>
          <a:prstGeom prst="line">
            <a:avLst/>
          </a:prstGeom>
        </p:spPr>
        <p:style>
          <a:lnRef idx="3">
            <a:schemeClr val="accent4"/>
          </a:lnRef>
          <a:fillRef idx="0">
            <a:schemeClr val="accent4"/>
          </a:fillRef>
          <a:effectRef idx="2">
            <a:schemeClr val="accent4"/>
          </a:effectRef>
          <a:fontRef idx="minor">
            <a:schemeClr val="tx1"/>
          </a:fontRef>
        </p:style>
      </p:cxnSp>
      <p:cxnSp>
        <p:nvCxnSpPr>
          <p:cNvPr id="40" name="Straight Connector 39">
            <a:extLst>
              <a:ext uri="{FF2B5EF4-FFF2-40B4-BE49-F238E27FC236}">
                <a16:creationId xmlns:a16="http://schemas.microsoft.com/office/drawing/2014/main" id="{DADC8E43-4354-3342-B350-66A2F71B2902}"/>
              </a:ext>
            </a:extLst>
          </p:cNvPr>
          <p:cNvCxnSpPr>
            <a:cxnSpLocks/>
            <a:stCxn id="35" idx="2"/>
          </p:cNvCxnSpPr>
          <p:nvPr/>
        </p:nvCxnSpPr>
        <p:spPr>
          <a:xfrm flipH="1">
            <a:off x="5699760" y="5335590"/>
            <a:ext cx="5023732" cy="820767"/>
          </a:xfrm>
          <a:prstGeom prst="line">
            <a:avLst/>
          </a:prstGeom>
        </p:spPr>
        <p:style>
          <a:lnRef idx="3">
            <a:schemeClr val="accent4"/>
          </a:lnRef>
          <a:fillRef idx="0">
            <a:schemeClr val="accent4"/>
          </a:fillRef>
          <a:effectRef idx="2">
            <a:schemeClr val="accent4"/>
          </a:effectRef>
          <a:fontRef idx="minor">
            <a:schemeClr val="tx1"/>
          </a:fontRef>
        </p:style>
      </p:cxnSp>
      <p:sp>
        <p:nvSpPr>
          <p:cNvPr id="3" name="Rounded Rectangle 2">
            <a:extLst>
              <a:ext uri="{FF2B5EF4-FFF2-40B4-BE49-F238E27FC236}">
                <a16:creationId xmlns:a16="http://schemas.microsoft.com/office/drawing/2014/main" id="{0117BEFA-6383-AB4C-B753-FCAD04D0DF5E}"/>
              </a:ext>
            </a:extLst>
          </p:cNvPr>
          <p:cNvSpPr/>
          <p:nvPr/>
        </p:nvSpPr>
        <p:spPr>
          <a:xfrm>
            <a:off x="10160398" y="2963466"/>
            <a:ext cx="1467234" cy="662957"/>
          </a:xfrm>
          <a:prstGeom prst="roundRect">
            <a:avLst/>
          </a:prstGeom>
          <a:solidFill>
            <a:srgbClr val="C0000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solidFill>
                  <a:schemeClr val="lt1"/>
                </a:solidFill>
              </a:rPr>
              <a:t>L</a:t>
            </a:r>
            <a:r>
              <a:rPr lang="en-CN" dirty="0">
                <a:solidFill>
                  <a:schemeClr val="lt1"/>
                </a:solidFill>
              </a:rPr>
              <a:t>oss</a:t>
            </a:r>
            <a:r>
              <a:rPr lang="zh-CN" altLang="en-US" dirty="0">
                <a:solidFill>
                  <a:schemeClr val="lt1"/>
                </a:solidFill>
              </a:rPr>
              <a:t> </a:t>
            </a:r>
            <a:r>
              <a:rPr lang="en-US" altLang="zh-CN" dirty="0">
                <a:solidFill>
                  <a:schemeClr val="lt1"/>
                </a:solidFill>
              </a:rPr>
              <a:t>function</a:t>
            </a:r>
            <a:endParaRPr lang="en-CN" dirty="0">
              <a:solidFill>
                <a:schemeClr val="lt1"/>
              </a:solidFill>
            </a:endParaRPr>
          </a:p>
        </p:txBody>
      </p:sp>
      <mc:AlternateContent xmlns:mc="http://schemas.openxmlformats.org/markup-compatibility/2006" xmlns:a14="http://schemas.microsoft.com/office/drawing/2010/main">
        <mc:Choice Requires="a14">
          <p:sp>
            <p:nvSpPr>
              <p:cNvPr id="65" name="Rounded Rectangle 64">
                <a:extLst>
                  <a:ext uri="{FF2B5EF4-FFF2-40B4-BE49-F238E27FC236}">
                    <a16:creationId xmlns:a16="http://schemas.microsoft.com/office/drawing/2014/main" id="{C4745538-5F10-4D43-9E86-B5118960B05B}"/>
                  </a:ext>
                </a:extLst>
              </p:cNvPr>
              <p:cNvSpPr/>
              <p:nvPr/>
            </p:nvSpPr>
            <p:spPr>
              <a:xfrm>
                <a:off x="8160969" y="2959522"/>
                <a:ext cx="507099" cy="562014"/>
              </a:xfrm>
              <a:prstGeom prst="round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CN" i="1" smtClean="0">
                          <a:latin typeface="Cambria Math" panose="02040503050406030204" pitchFamily="18" charset="0"/>
                          <a:ea typeface="Cambria Math" panose="02040503050406030204" pitchFamily="18" charset="0"/>
                        </a:rPr>
                        <m:t>𝜃</m:t>
                      </m:r>
                    </m:oMath>
                  </m:oMathPara>
                </a14:m>
                <a:endParaRPr lang="en-CN" dirty="0"/>
              </a:p>
            </p:txBody>
          </p:sp>
        </mc:Choice>
        <mc:Fallback xmlns="">
          <p:sp>
            <p:nvSpPr>
              <p:cNvPr id="65" name="Rounded Rectangle 64">
                <a:extLst>
                  <a:ext uri="{FF2B5EF4-FFF2-40B4-BE49-F238E27FC236}">
                    <a16:creationId xmlns:a16="http://schemas.microsoft.com/office/drawing/2014/main" id="{C4745538-5F10-4D43-9E86-B5118960B05B}"/>
                  </a:ext>
                </a:extLst>
              </p:cNvPr>
              <p:cNvSpPr>
                <a:spLocks noRot="1" noChangeAspect="1" noMove="1" noResize="1" noEditPoints="1" noAdjustHandles="1" noChangeArrowheads="1" noChangeShapeType="1" noTextEdit="1"/>
              </p:cNvSpPr>
              <p:nvPr/>
            </p:nvSpPr>
            <p:spPr>
              <a:xfrm>
                <a:off x="8160969" y="2959522"/>
                <a:ext cx="507099" cy="562014"/>
              </a:xfrm>
              <a:prstGeom prst="roundRect">
                <a:avLst/>
              </a:prstGeom>
              <a:blipFill>
                <a:blip r:embed="rId2"/>
                <a:stretch>
                  <a:fillRect/>
                </a:stretch>
              </a:blipFill>
              <a:ln>
                <a:solidFill>
                  <a:schemeClr val="tx1"/>
                </a:solidFill>
              </a:ln>
            </p:spPr>
            <p:txBody>
              <a:bodyPr/>
              <a:lstStyle/>
              <a:p>
                <a:r>
                  <a:rPr lang="en-CN">
                    <a:noFill/>
                  </a:rPr>
                  <a:t> </a:t>
                </a:r>
              </a:p>
            </p:txBody>
          </p:sp>
        </mc:Fallback>
      </mc:AlternateContent>
      <p:sp>
        <p:nvSpPr>
          <p:cNvPr id="77" name="Oval 76">
            <a:extLst>
              <a:ext uri="{FF2B5EF4-FFF2-40B4-BE49-F238E27FC236}">
                <a16:creationId xmlns:a16="http://schemas.microsoft.com/office/drawing/2014/main" id="{62C3C1EC-190B-E244-92C6-DAC50F62AB8B}"/>
              </a:ext>
            </a:extLst>
          </p:cNvPr>
          <p:cNvSpPr/>
          <p:nvPr/>
        </p:nvSpPr>
        <p:spPr>
          <a:xfrm>
            <a:off x="7806100" y="2454771"/>
            <a:ext cx="472928" cy="417223"/>
          </a:xfrm>
          <a:prstGeom prst="ellipse">
            <a:avLst/>
          </a:prstGeom>
          <a:solidFill>
            <a:srgbClr val="C000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dirty="0"/>
              <a:t>1</a:t>
            </a:r>
            <a:endParaRPr lang="en-CN" dirty="0"/>
          </a:p>
        </p:txBody>
      </p:sp>
      <p:sp>
        <p:nvSpPr>
          <p:cNvPr id="78" name="Oval 77">
            <a:extLst>
              <a:ext uri="{FF2B5EF4-FFF2-40B4-BE49-F238E27FC236}">
                <a16:creationId xmlns:a16="http://schemas.microsoft.com/office/drawing/2014/main" id="{3A9F88EB-529D-6C46-89FF-6742285B5375}"/>
              </a:ext>
            </a:extLst>
          </p:cNvPr>
          <p:cNvSpPr/>
          <p:nvPr/>
        </p:nvSpPr>
        <p:spPr>
          <a:xfrm>
            <a:off x="9460178" y="2811192"/>
            <a:ext cx="472928" cy="417223"/>
          </a:xfrm>
          <a:prstGeom prst="ellipse">
            <a:avLst/>
          </a:prstGeom>
          <a:solidFill>
            <a:srgbClr val="C000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dirty="0"/>
              <a:t>2</a:t>
            </a:r>
            <a:endParaRPr lang="en-CN" dirty="0"/>
          </a:p>
        </p:txBody>
      </p:sp>
      <p:sp>
        <p:nvSpPr>
          <p:cNvPr id="79" name="Oval 78">
            <a:extLst>
              <a:ext uri="{FF2B5EF4-FFF2-40B4-BE49-F238E27FC236}">
                <a16:creationId xmlns:a16="http://schemas.microsoft.com/office/drawing/2014/main" id="{A96FABB5-0B87-564E-B017-FE1145E5BD89}"/>
              </a:ext>
            </a:extLst>
          </p:cNvPr>
          <p:cNvSpPr/>
          <p:nvPr/>
        </p:nvSpPr>
        <p:spPr>
          <a:xfrm>
            <a:off x="10723492" y="2430045"/>
            <a:ext cx="472928" cy="417223"/>
          </a:xfrm>
          <a:prstGeom prst="ellipse">
            <a:avLst/>
          </a:prstGeom>
          <a:solidFill>
            <a:srgbClr val="C000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dirty="0"/>
              <a:t>3</a:t>
            </a:r>
            <a:endParaRPr lang="en-CN" dirty="0"/>
          </a:p>
        </p:txBody>
      </p:sp>
      <p:sp>
        <p:nvSpPr>
          <p:cNvPr id="80" name="Oval 79">
            <a:extLst>
              <a:ext uri="{FF2B5EF4-FFF2-40B4-BE49-F238E27FC236}">
                <a16:creationId xmlns:a16="http://schemas.microsoft.com/office/drawing/2014/main" id="{0A97E78E-CE20-A84A-89DA-4E52D32076CC}"/>
              </a:ext>
            </a:extLst>
          </p:cNvPr>
          <p:cNvSpPr/>
          <p:nvPr/>
        </p:nvSpPr>
        <p:spPr>
          <a:xfrm>
            <a:off x="10250564" y="4220860"/>
            <a:ext cx="472928" cy="417223"/>
          </a:xfrm>
          <a:prstGeom prst="ellipse">
            <a:avLst/>
          </a:prstGeom>
          <a:solidFill>
            <a:srgbClr val="C000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dirty="0"/>
              <a:t>4</a:t>
            </a:r>
            <a:endParaRPr lang="en-CN" dirty="0"/>
          </a:p>
        </p:txBody>
      </p:sp>
      <p:sp>
        <p:nvSpPr>
          <p:cNvPr id="81" name="Curved Left Arrow 80">
            <a:extLst>
              <a:ext uri="{FF2B5EF4-FFF2-40B4-BE49-F238E27FC236}">
                <a16:creationId xmlns:a16="http://schemas.microsoft.com/office/drawing/2014/main" id="{BA61F514-9B29-774F-8522-12F7129ED9D5}"/>
              </a:ext>
            </a:extLst>
          </p:cNvPr>
          <p:cNvSpPr/>
          <p:nvPr/>
        </p:nvSpPr>
        <p:spPr>
          <a:xfrm>
            <a:off x="8397433" y="2509266"/>
            <a:ext cx="3360557" cy="2079090"/>
          </a:xfrm>
          <a:prstGeom prst="curvedLeftArrow">
            <a:avLst>
              <a:gd name="adj1" fmla="val 5371"/>
              <a:gd name="adj2" fmla="val 13076"/>
              <a:gd name="adj3" fmla="val 27658"/>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N">
              <a:solidFill>
                <a:schemeClr val="tx1"/>
              </a:solidFill>
            </a:endParaRPr>
          </a:p>
        </p:txBody>
      </p:sp>
      <p:sp>
        <p:nvSpPr>
          <p:cNvPr id="82" name="Rounded Rectangle 81">
            <a:extLst>
              <a:ext uri="{FF2B5EF4-FFF2-40B4-BE49-F238E27FC236}">
                <a16:creationId xmlns:a16="http://schemas.microsoft.com/office/drawing/2014/main" id="{AF7F0329-CA26-434C-B270-9D39EF217418}"/>
              </a:ext>
            </a:extLst>
          </p:cNvPr>
          <p:cNvSpPr/>
          <p:nvPr/>
        </p:nvSpPr>
        <p:spPr>
          <a:xfrm>
            <a:off x="10194831" y="3328258"/>
            <a:ext cx="1467233" cy="61237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r>
              <a:rPr lang="en-CN" dirty="0"/>
              <a:t>c</a:t>
            </a:r>
            <a:r>
              <a:rPr lang="en-US" altLang="zh-CN" dirty="0"/>
              <a:t>c</a:t>
            </a:r>
            <a:r>
              <a:rPr lang="zh-CN" altLang="en-US" dirty="0"/>
              <a:t> </a:t>
            </a:r>
            <a:r>
              <a:rPr lang="en-US" altLang="zh-CN" dirty="0"/>
              <a:t>/</a:t>
            </a:r>
            <a:r>
              <a:rPr lang="zh-CN" altLang="en-US" dirty="0"/>
              <a:t> </a:t>
            </a:r>
            <a:r>
              <a:rPr lang="en-US" altLang="zh-CN" dirty="0"/>
              <a:t>precision</a:t>
            </a:r>
            <a:endParaRPr lang="en-CN" dirty="0"/>
          </a:p>
        </p:txBody>
      </p:sp>
      <p:sp>
        <p:nvSpPr>
          <p:cNvPr id="83" name="Striped Right Arrow 82">
            <a:extLst>
              <a:ext uri="{FF2B5EF4-FFF2-40B4-BE49-F238E27FC236}">
                <a16:creationId xmlns:a16="http://schemas.microsoft.com/office/drawing/2014/main" id="{1FAE20D6-92CC-E54D-A361-99D8312A7A04}"/>
              </a:ext>
            </a:extLst>
          </p:cNvPr>
          <p:cNvSpPr/>
          <p:nvPr/>
        </p:nvSpPr>
        <p:spPr>
          <a:xfrm>
            <a:off x="9805855" y="3555052"/>
            <a:ext cx="409872" cy="23414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2835921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dissolve">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dissolve">
                                      <p:cBhvr>
                                        <p:cTn id="17" dur="500"/>
                                        <p:tgtEl>
                                          <p:spTgt spid="35"/>
                                        </p:tgtEl>
                                      </p:cBhvr>
                                    </p:animEffect>
                                  </p:childTnLst>
                                </p:cTn>
                              </p:par>
                              <p:par>
                                <p:cTn id="18" presetID="9" presetClass="entr" presetSubtype="0" fill="hold" nodeType="with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dissolve">
                                      <p:cBhvr>
                                        <p:cTn id="20" dur="500"/>
                                        <p:tgtEl>
                                          <p:spTgt spid="37"/>
                                        </p:tgtEl>
                                      </p:cBhvr>
                                    </p:animEffect>
                                  </p:childTnLst>
                                </p:cTn>
                              </p:par>
                              <p:par>
                                <p:cTn id="21" presetID="9" presetClass="entr" presetSubtype="0"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dissolve">
                                      <p:cBhvr>
                                        <p:cTn id="23" dur="500"/>
                                        <p:tgtEl>
                                          <p:spTgt spid="40"/>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77"/>
                                        </p:tgtEl>
                                        <p:attrNameLst>
                                          <p:attrName>style.visibility</p:attrName>
                                        </p:attrNameLst>
                                      </p:cBhvr>
                                      <p:to>
                                        <p:strVal val="visible"/>
                                      </p:to>
                                    </p:set>
                                    <p:animEffect transition="in" filter="dissolve">
                                      <p:cBhvr>
                                        <p:cTn id="28" dur="500"/>
                                        <p:tgtEl>
                                          <p:spTgt spid="77"/>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dissolve">
                                      <p:cBhvr>
                                        <p:cTn id="33" dur="500"/>
                                        <p:tgtEl>
                                          <p:spTgt spid="78"/>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79"/>
                                        </p:tgtEl>
                                        <p:attrNameLst>
                                          <p:attrName>style.visibility</p:attrName>
                                        </p:attrNameLst>
                                      </p:cBhvr>
                                      <p:to>
                                        <p:strVal val="visible"/>
                                      </p:to>
                                    </p:set>
                                    <p:animEffect transition="in" filter="dissolve">
                                      <p:cBhvr>
                                        <p:cTn id="38" dur="500"/>
                                        <p:tgtEl>
                                          <p:spTgt spid="79"/>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80"/>
                                        </p:tgtEl>
                                        <p:attrNameLst>
                                          <p:attrName>style.visibility</p:attrName>
                                        </p:attrNameLst>
                                      </p:cBhvr>
                                      <p:to>
                                        <p:strVal val="visible"/>
                                      </p:to>
                                    </p:set>
                                    <p:animEffect transition="in" filter="dissolve">
                                      <p:cBhvr>
                                        <p:cTn id="43" dur="500"/>
                                        <p:tgtEl>
                                          <p:spTgt spid="80"/>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81"/>
                                        </p:tgtEl>
                                        <p:attrNameLst>
                                          <p:attrName>style.visibility</p:attrName>
                                        </p:attrNameLst>
                                      </p:cBhvr>
                                      <p:to>
                                        <p:strVal val="visible"/>
                                      </p:to>
                                    </p:set>
                                    <p:animEffect transition="in" filter="dissolve">
                                      <p:cBhvr>
                                        <p:cTn id="48" dur="500"/>
                                        <p:tgtEl>
                                          <p:spTgt spid="81"/>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mph" presetSubtype="2" fill="hold" nodeType="clickEffect">
                                  <p:stCondLst>
                                    <p:cond delay="0"/>
                                  </p:stCondLst>
                                  <p:childTnLst>
                                    <p:animClr clrSpc="rgb" dir="cw">
                                      <p:cBhvr>
                                        <p:cTn id="52" dur="1000" fill="hold"/>
                                        <p:tgtEl>
                                          <p:spTgt spid="65"/>
                                        </p:tgtEl>
                                        <p:attrNameLst>
                                          <p:attrName>fillcolor</p:attrName>
                                        </p:attrNameLst>
                                      </p:cBhvr>
                                      <p:to>
                                        <a:schemeClr val="accent1"/>
                                      </p:to>
                                    </p:animClr>
                                    <p:set>
                                      <p:cBhvr>
                                        <p:cTn id="53" dur="1000" fill="hold"/>
                                        <p:tgtEl>
                                          <p:spTgt spid="65"/>
                                        </p:tgtEl>
                                        <p:attrNameLst>
                                          <p:attrName>fill.type</p:attrName>
                                        </p:attrNameLst>
                                      </p:cBhvr>
                                      <p:to>
                                        <p:strVal val="solid"/>
                                      </p:to>
                                    </p:set>
                                    <p:set>
                                      <p:cBhvr>
                                        <p:cTn id="54" dur="1000" fill="hold"/>
                                        <p:tgtEl>
                                          <p:spTgt spid="65"/>
                                        </p:tgtEl>
                                        <p:attrNameLst>
                                          <p:attrName>fill.on</p:attrName>
                                        </p:attrNameLst>
                                      </p:cBhvr>
                                      <p:to>
                                        <p:strVal val="true"/>
                                      </p:to>
                                    </p:set>
                                  </p:childTnLst>
                                </p:cTn>
                              </p:par>
                              <p:par>
                                <p:cTn id="55" presetID="1" presetClass="emph" presetSubtype="2" fill="hold" nodeType="withEffect">
                                  <p:stCondLst>
                                    <p:cond delay="0"/>
                                  </p:stCondLst>
                                  <p:childTnLst>
                                    <p:animClr clrSpc="rgb" dir="cw">
                                      <p:cBhvr>
                                        <p:cTn id="56" dur="1000" fill="hold"/>
                                        <p:tgtEl>
                                          <p:spTgt spid="78"/>
                                        </p:tgtEl>
                                        <p:attrNameLst>
                                          <p:attrName>fillcolor</p:attrName>
                                        </p:attrNameLst>
                                      </p:cBhvr>
                                      <p:to>
                                        <a:schemeClr val="accent1"/>
                                      </p:to>
                                    </p:animClr>
                                    <p:set>
                                      <p:cBhvr>
                                        <p:cTn id="57" dur="1000" fill="hold"/>
                                        <p:tgtEl>
                                          <p:spTgt spid="78"/>
                                        </p:tgtEl>
                                        <p:attrNameLst>
                                          <p:attrName>fill.type</p:attrName>
                                        </p:attrNameLst>
                                      </p:cBhvr>
                                      <p:to>
                                        <p:strVal val="solid"/>
                                      </p:to>
                                    </p:set>
                                    <p:set>
                                      <p:cBhvr>
                                        <p:cTn id="58" dur="1000" fill="hold"/>
                                        <p:tgtEl>
                                          <p:spTgt spid="78"/>
                                        </p:tgtEl>
                                        <p:attrNameLst>
                                          <p:attrName>fill.on</p:attrName>
                                        </p:attrNameLst>
                                      </p:cBhvr>
                                      <p:to>
                                        <p:strVal val="true"/>
                                      </p:to>
                                    </p:set>
                                  </p:childTnLst>
                                </p:cTn>
                              </p:par>
                              <p:par>
                                <p:cTn id="59" presetID="1" presetClass="emph" presetSubtype="2" fill="hold" nodeType="withEffect">
                                  <p:stCondLst>
                                    <p:cond delay="0"/>
                                  </p:stCondLst>
                                  <p:childTnLst>
                                    <p:animClr clrSpc="rgb" dir="cw">
                                      <p:cBhvr>
                                        <p:cTn id="60" dur="1000" fill="hold"/>
                                        <p:tgtEl>
                                          <p:spTgt spid="3"/>
                                        </p:tgtEl>
                                        <p:attrNameLst>
                                          <p:attrName>fillcolor</p:attrName>
                                        </p:attrNameLst>
                                      </p:cBhvr>
                                      <p:to>
                                        <a:schemeClr val="accent1"/>
                                      </p:to>
                                    </p:animClr>
                                    <p:set>
                                      <p:cBhvr>
                                        <p:cTn id="61" dur="1000" fill="hold"/>
                                        <p:tgtEl>
                                          <p:spTgt spid="3"/>
                                        </p:tgtEl>
                                        <p:attrNameLst>
                                          <p:attrName>fill.type</p:attrName>
                                        </p:attrNameLst>
                                      </p:cBhvr>
                                      <p:to>
                                        <p:strVal val="solid"/>
                                      </p:to>
                                    </p:set>
                                    <p:set>
                                      <p:cBhvr>
                                        <p:cTn id="62" dur="1000" fill="hold"/>
                                        <p:tgtEl>
                                          <p:spTgt spid="3"/>
                                        </p:tgtEl>
                                        <p:attrNameLst>
                                          <p:attrName>fill.on</p:attrName>
                                        </p:attrNameLst>
                                      </p:cBhvr>
                                      <p:to>
                                        <p:strVal val="true"/>
                                      </p:to>
                                    </p:set>
                                  </p:childTnLst>
                                </p:cTn>
                              </p:par>
                              <p:par>
                                <p:cTn id="63" presetID="1" presetClass="emph" presetSubtype="2" fill="hold" nodeType="withEffect">
                                  <p:stCondLst>
                                    <p:cond delay="0"/>
                                  </p:stCondLst>
                                  <p:childTnLst>
                                    <p:animClr clrSpc="rgb" dir="cw">
                                      <p:cBhvr>
                                        <p:cTn id="64" dur="1000" fill="hold"/>
                                        <p:tgtEl>
                                          <p:spTgt spid="79"/>
                                        </p:tgtEl>
                                        <p:attrNameLst>
                                          <p:attrName>fillcolor</p:attrName>
                                        </p:attrNameLst>
                                      </p:cBhvr>
                                      <p:to>
                                        <a:schemeClr val="accent1"/>
                                      </p:to>
                                    </p:animClr>
                                    <p:set>
                                      <p:cBhvr>
                                        <p:cTn id="65" dur="1000" fill="hold"/>
                                        <p:tgtEl>
                                          <p:spTgt spid="79"/>
                                        </p:tgtEl>
                                        <p:attrNameLst>
                                          <p:attrName>fill.type</p:attrName>
                                        </p:attrNameLst>
                                      </p:cBhvr>
                                      <p:to>
                                        <p:strVal val="solid"/>
                                      </p:to>
                                    </p:set>
                                    <p:set>
                                      <p:cBhvr>
                                        <p:cTn id="66" dur="1000" fill="hold"/>
                                        <p:tgtEl>
                                          <p:spTgt spid="79"/>
                                        </p:tgtEl>
                                        <p:attrNameLst>
                                          <p:attrName>fill.on</p:attrName>
                                        </p:attrNameLst>
                                      </p:cBhvr>
                                      <p:to>
                                        <p:strVal val="true"/>
                                      </p:to>
                                    </p:set>
                                  </p:childTnLst>
                                </p:cTn>
                              </p:par>
                              <p:par>
                                <p:cTn id="67" presetID="1" presetClass="emph" presetSubtype="2" fill="hold" nodeType="withEffect">
                                  <p:stCondLst>
                                    <p:cond delay="0"/>
                                  </p:stCondLst>
                                  <p:childTnLst>
                                    <p:animClr clrSpc="rgb" dir="cw">
                                      <p:cBhvr>
                                        <p:cTn id="68" dur="1000" fill="hold"/>
                                        <p:tgtEl>
                                          <p:spTgt spid="35"/>
                                        </p:tgtEl>
                                        <p:attrNameLst>
                                          <p:attrName>fillcolor</p:attrName>
                                        </p:attrNameLst>
                                      </p:cBhvr>
                                      <p:to>
                                        <a:schemeClr val="accent1"/>
                                      </p:to>
                                    </p:animClr>
                                    <p:set>
                                      <p:cBhvr>
                                        <p:cTn id="69" dur="1000" fill="hold"/>
                                        <p:tgtEl>
                                          <p:spTgt spid="35"/>
                                        </p:tgtEl>
                                        <p:attrNameLst>
                                          <p:attrName>fill.type</p:attrName>
                                        </p:attrNameLst>
                                      </p:cBhvr>
                                      <p:to>
                                        <p:strVal val="solid"/>
                                      </p:to>
                                    </p:set>
                                    <p:set>
                                      <p:cBhvr>
                                        <p:cTn id="70" dur="1000" fill="hold"/>
                                        <p:tgtEl>
                                          <p:spTgt spid="35"/>
                                        </p:tgtEl>
                                        <p:attrNameLst>
                                          <p:attrName>fill.on</p:attrName>
                                        </p:attrNameLst>
                                      </p:cBhvr>
                                      <p:to>
                                        <p:strVal val="true"/>
                                      </p:to>
                                    </p:set>
                                  </p:childTnLst>
                                </p:cTn>
                              </p:par>
                              <p:par>
                                <p:cTn id="71" presetID="1" presetClass="emph" presetSubtype="2" fill="hold" nodeType="withEffect">
                                  <p:stCondLst>
                                    <p:cond delay="0"/>
                                  </p:stCondLst>
                                  <p:childTnLst>
                                    <p:animClr clrSpc="rgb" dir="cw">
                                      <p:cBhvr>
                                        <p:cTn id="72" dur="1000" fill="hold"/>
                                        <p:tgtEl>
                                          <p:spTgt spid="80"/>
                                        </p:tgtEl>
                                        <p:attrNameLst>
                                          <p:attrName>fillcolor</p:attrName>
                                        </p:attrNameLst>
                                      </p:cBhvr>
                                      <p:to>
                                        <a:schemeClr val="accent1"/>
                                      </p:to>
                                    </p:animClr>
                                    <p:set>
                                      <p:cBhvr>
                                        <p:cTn id="73" dur="1000" fill="hold"/>
                                        <p:tgtEl>
                                          <p:spTgt spid="80"/>
                                        </p:tgtEl>
                                        <p:attrNameLst>
                                          <p:attrName>fill.type</p:attrName>
                                        </p:attrNameLst>
                                      </p:cBhvr>
                                      <p:to>
                                        <p:strVal val="solid"/>
                                      </p:to>
                                    </p:set>
                                    <p:set>
                                      <p:cBhvr>
                                        <p:cTn id="74" dur="1000" fill="hold"/>
                                        <p:tgtEl>
                                          <p:spTgt spid="80"/>
                                        </p:tgtEl>
                                        <p:attrNameLst>
                                          <p:attrName>fill.on</p:attrName>
                                        </p:attrNameLst>
                                      </p:cBhvr>
                                      <p:to>
                                        <p:strVal val="true"/>
                                      </p:to>
                                    </p:set>
                                  </p:childTnLst>
                                </p:cTn>
                              </p:par>
                              <p:par>
                                <p:cTn id="75" presetID="1" presetClass="emph" presetSubtype="2" fill="hold" nodeType="withEffect">
                                  <p:stCondLst>
                                    <p:cond delay="0"/>
                                  </p:stCondLst>
                                  <p:childTnLst>
                                    <p:animClr clrSpc="rgb" dir="cw">
                                      <p:cBhvr>
                                        <p:cTn id="76" dur="1000" fill="hold"/>
                                        <p:tgtEl>
                                          <p:spTgt spid="77"/>
                                        </p:tgtEl>
                                        <p:attrNameLst>
                                          <p:attrName>fillcolor</p:attrName>
                                        </p:attrNameLst>
                                      </p:cBhvr>
                                      <p:to>
                                        <a:schemeClr val="accent1"/>
                                      </p:to>
                                    </p:animClr>
                                    <p:set>
                                      <p:cBhvr>
                                        <p:cTn id="77" dur="1000" fill="hold"/>
                                        <p:tgtEl>
                                          <p:spTgt spid="77"/>
                                        </p:tgtEl>
                                        <p:attrNameLst>
                                          <p:attrName>fill.type</p:attrName>
                                        </p:attrNameLst>
                                      </p:cBhvr>
                                      <p:to>
                                        <p:strVal val="solid"/>
                                      </p:to>
                                    </p:set>
                                    <p:set>
                                      <p:cBhvr>
                                        <p:cTn id="78" dur="1000" fill="hold"/>
                                        <p:tgtEl>
                                          <p:spTgt spid="77"/>
                                        </p:tgtEl>
                                        <p:attrNameLst>
                                          <p:attrName>fill.on</p:attrName>
                                        </p:attrNameLst>
                                      </p:cBhvr>
                                      <p:to>
                                        <p:strVal val="true"/>
                                      </p:to>
                                    </p:set>
                                  </p:childTnLst>
                                </p:cTn>
                              </p:par>
                              <p:par>
                                <p:cTn id="79" presetID="1" presetClass="emph" presetSubtype="2" fill="hold" nodeType="withEffect">
                                  <p:stCondLst>
                                    <p:cond delay="0"/>
                                  </p:stCondLst>
                                  <p:childTnLst>
                                    <p:animClr clrSpc="rgb" dir="cw">
                                      <p:cBhvr>
                                        <p:cTn id="80" dur="1000" fill="hold"/>
                                        <p:tgtEl>
                                          <p:spTgt spid="40"/>
                                        </p:tgtEl>
                                        <p:attrNameLst>
                                          <p:attrName>fillcolor</p:attrName>
                                        </p:attrNameLst>
                                      </p:cBhvr>
                                      <p:to>
                                        <a:schemeClr val="accent1"/>
                                      </p:to>
                                    </p:animClr>
                                    <p:set>
                                      <p:cBhvr>
                                        <p:cTn id="81" dur="1000" fill="hold"/>
                                        <p:tgtEl>
                                          <p:spTgt spid="40"/>
                                        </p:tgtEl>
                                        <p:attrNameLst>
                                          <p:attrName>fill.type</p:attrName>
                                        </p:attrNameLst>
                                      </p:cBhvr>
                                      <p:to>
                                        <p:strVal val="solid"/>
                                      </p:to>
                                    </p:set>
                                    <p:set>
                                      <p:cBhvr>
                                        <p:cTn id="82" dur="1000" fill="hold"/>
                                        <p:tgtEl>
                                          <p:spTgt spid="40"/>
                                        </p:tgtEl>
                                        <p:attrNameLst>
                                          <p:attrName>fill.on</p:attrName>
                                        </p:attrNameLst>
                                      </p:cBhvr>
                                      <p:to>
                                        <p:strVal val="true"/>
                                      </p:to>
                                    </p:set>
                                  </p:childTnLst>
                                </p:cTn>
                              </p:par>
                              <p:par>
                                <p:cTn id="83" presetID="1" presetClass="emph" presetSubtype="2" fill="hold" nodeType="withEffect">
                                  <p:stCondLst>
                                    <p:cond delay="0"/>
                                  </p:stCondLst>
                                  <p:childTnLst>
                                    <p:animClr clrSpc="rgb" dir="cw">
                                      <p:cBhvr>
                                        <p:cTn id="84" dur="1000" fill="hold"/>
                                        <p:tgtEl>
                                          <p:spTgt spid="37"/>
                                        </p:tgtEl>
                                        <p:attrNameLst>
                                          <p:attrName>fillcolor</p:attrName>
                                        </p:attrNameLst>
                                      </p:cBhvr>
                                      <p:to>
                                        <a:schemeClr val="accent1"/>
                                      </p:to>
                                    </p:animClr>
                                    <p:set>
                                      <p:cBhvr>
                                        <p:cTn id="85" dur="1000" fill="hold"/>
                                        <p:tgtEl>
                                          <p:spTgt spid="37"/>
                                        </p:tgtEl>
                                        <p:attrNameLst>
                                          <p:attrName>fill.type</p:attrName>
                                        </p:attrNameLst>
                                      </p:cBhvr>
                                      <p:to>
                                        <p:strVal val="solid"/>
                                      </p:to>
                                    </p:set>
                                    <p:set>
                                      <p:cBhvr>
                                        <p:cTn id="86" dur="1000" fill="hold"/>
                                        <p:tgtEl>
                                          <p:spTgt spid="37"/>
                                        </p:tgtEl>
                                        <p:attrNameLst>
                                          <p:attrName>fill.on</p:attrName>
                                        </p:attrNameLst>
                                      </p:cBhvr>
                                      <p:to>
                                        <p:strVal val="true"/>
                                      </p:to>
                                    </p:set>
                                  </p:childTnLst>
                                </p:cTn>
                              </p:par>
                            </p:childTnLst>
                          </p:cTn>
                        </p:par>
                      </p:childTnLst>
                    </p:cTn>
                  </p:par>
                  <p:par>
                    <p:cTn id="87" fill="hold">
                      <p:stCondLst>
                        <p:cond delay="indefinite"/>
                      </p:stCondLst>
                      <p:childTnLst>
                        <p:par>
                          <p:cTn id="88" fill="hold">
                            <p:stCondLst>
                              <p:cond delay="0"/>
                            </p:stCondLst>
                            <p:childTnLst>
                              <p:par>
                                <p:cTn id="89" presetID="1" presetClass="emph" presetSubtype="2" fill="hold" nodeType="clickEffect">
                                  <p:stCondLst>
                                    <p:cond delay="0"/>
                                  </p:stCondLst>
                                  <p:childTnLst>
                                    <p:animClr clrSpc="rgb" dir="cw">
                                      <p:cBhvr>
                                        <p:cTn id="90" dur="2000" fill="hold"/>
                                        <p:tgtEl>
                                          <p:spTgt spid="81"/>
                                        </p:tgtEl>
                                        <p:attrNameLst>
                                          <p:attrName>fillcolor</p:attrName>
                                        </p:attrNameLst>
                                      </p:cBhvr>
                                      <p:to>
                                        <a:schemeClr val="accent1"/>
                                      </p:to>
                                    </p:animClr>
                                    <p:set>
                                      <p:cBhvr>
                                        <p:cTn id="91" dur="2000" fill="hold"/>
                                        <p:tgtEl>
                                          <p:spTgt spid="81"/>
                                        </p:tgtEl>
                                        <p:attrNameLst>
                                          <p:attrName>fill.type</p:attrName>
                                        </p:attrNameLst>
                                      </p:cBhvr>
                                      <p:to>
                                        <p:strVal val="solid"/>
                                      </p:to>
                                    </p:set>
                                    <p:set>
                                      <p:cBhvr>
                                        <p:cTn id="92" dur="2000" fill="hold"/>
                                        <p:tgtEl>
                                          <p:spTgt spid="81"/>
                                        </p:tgtEl>
                                        <p:attrNameLst>
                                          <p:attrName>fill.on</p:attrName>
                                        </p:attrNameLst>
                                      </p:cBhvr>
                                      <p:to>
                                        <p:strVal val="true"/>
                                      </p:to>
                                    </p:set>
                                  </p:childTnLst>
                                </p:cTn>
                              </p:par>
                            </p:childTnLst>
                          </p:cTn>
                        </p:par>
                      </p:childTnLst>
                    </p:cTn>
                  </p:par>
                  <p:par>
                    <p:cTn id="93" fill="hold">
                      <p:stCondLst>
                        <p:cond delay="indefinite"/>
                      </p:stCondLst>
                      <p:childTnLst>
                        <p:par>
                          <p:cTn id="94" fill="hold">
                            <p:stCondLst>
                              <p:cond delay="0"/>
                            </p:stCondLst>
                            <p:childTnLst>
                              <p:par>
                                <p:cTn id="95" presetID="9" presetClass="entr" presetSubtype="0" fill="hold" grpId="0" nodeType="clickEffect">
                                  <p:stCondLst>
                                    <p:cond delay="0"/>
                                  </p:stCondLst>
                                  <p:childTnLst>
                                    <p:set>
                                      <p:cBhvr>
                                        <p:cTn id="96" dur="1" fill="hold">
                                          <p:stCondLst>
                                            <p:cond delay="0"/>
                                          </p:stCondLst>
                                        </p:cTn>
                                        <p:tgtEl>
                                          <p:spTgt spid="83"/>
                                        </p:tgtEl>
                                        <p:attrNameLst>
                                          <p:attrName>style.visibility</p:attrName>
                                        </p:attrNameLst>
                                      </p:cBhvr>
                                      <p:to>
                                        <p:strVal val="visible"/>
                                      </p:to>
                                    </p:set>
                                    <p:animEffect transition="in" filter="dissolve">
                                      <p:cBhvr>
                                        <p:cTn id="97" dur="500"/>
                                        <p:tgtEl>
                                          <p:spTgt spid="83"/>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82"/>
                                        </p:tgtEl>
                                        <p:attrNameLst>
                                          <p:attrName>style.visibility</p:attrName>
                                        </p:attrNameLst>
                                      </p:cBhvr>
                                      <p:to>
                                        <p:strVal val="visible"/>
                                      </p:to>
                                    </p:set>
                                    <p:animEffect transition="in" filter="dissolve">
                                      <p:cBhvr>
                                        <p:cTn id="100"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 grpId="0" animBg="1"/>
      <p:bldP spid="65" grpId="0" animBg="1"/>
      <p:bldP spid="77" grpId="0" animBg="1"/>
      <p:bldP spid="78" grpId="0" animBg="1"/>
      <p:bldP spid="79" grpId="0" animBg="1"/>
      <p:bldP spid="80" grpId="0" animBg="1"/>
      <p:bldP spid="81" grpId="0" animBg="1"/>
      <p:bldP spid="82" grpId="0" animBg="1"/>
      <p:bldP spid="8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17C66-3C5B-824C-8EA6-EE19D2DEBA04}"/>
              </a:ext>
            </a:extLst>
          </p:cNvPr>
          <p:cNvSpPr>
            <a:spLocks noGrp="1"/>
          </p:cNvSpPr>
          <p:nvPr>
            <p:ph type="title"/>
          </p:nvPr>
        </p:nvSpPr>
        <p:spPr>
          <a:xfrm>
            <a:off x="4303643" y="609600"/>
            <a:ext cx="6743767" cy="1905000"/>
          </a:xfrm>
        </p:spPr>
        <p:txBody>
          <a:bodyPr>
            <a:normAutofit/>
          </a:bodyPr>
          <a:lstStyle/>
          <a:p>
            <a:r>
              <a:rPr lang="en-US" dirty="0"/>
              <a:t>F</a:t>
            </a:r>
            <a:r>
              <a:rPr lang="en-CN" dirty="0"/>
              <a:t>ea</a:t>
            </a:r>
            <a:r>
              <a:rPr lang="en-US" altLang="zh-CN" dirty="0" err="1"/>
              <a:t>ture</a:t>
            </a:r>
            <a:r>
              <a:rPr lang="zh-CN" altLang="en-US" dirty="0"/>
              <a:t> </a:t>
            </a:r>
            <a:r>
              <a:rPr lang="en-US" altLang="zh-CN" dirty="0"/>
              <a:t>scaling</a:t>
            </a:r>
            <a:r>
              <a:rPr lang="zh-CN" altLang="en-US" dirty="0"/>
              <a:t> </a:t>
            </a:r>
            <a:endParaRPr lang="en-CN" dirty="0"/>
          </a:p>
        </p:txBody>
      </p:sp>
      <p:pic>
        <p:nvPicPr>
          <p:cNvPr id="5" name="Picture 4" descr="Conference room table">
            <a:extLst>
              <a:ext uri="{FF2B5EF4-FFF2-40B4-BE49-F238E27FC236}">
                <a16:creationId xmlns:a16="http://schemas.microsoft.com/office/drawing/2014/main" id="{41426857-95C4-4101-9F88-3AA92F8647E3}"/>
              </a:ext>
            </a:extLst>
          </p:cNvPr>
          <p:cNvPicPr>
            <a:picLocks noChangeAspect="1"/>
          </p:cNvPicPr>
          <p:nvPr/>
        </p:nvPicPr>
        <p:blipFill rotWithShape="1">
          <a:blip r:embed="rId3"/>
          <a:srcRect l="54718"/>
          <a:stretch/>
        </p:blipFill>
        <p:spPr>
          <a:xfrm>
            <a:off x="257590"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
        <p:nvSpPr>
          <p:cNvPr id="3" name="Content Placeholder 2">
            <a:extLst>
              <a:ext uri="{FF2B5EF4-FFF2-40B4-BE49-F238E27FC236}">
                <a16:creationId xmlns:a16="http://schemas.microsoft.com/office/drawing/2014/main" id="{43E0C837-AE25-9248-B65A-4D20397B34AC}"/>
              </a:ext>
            </a:extLst>
          </p:cNvPr>
          <p:cNvSpPr>
            <a:spLocks noGrp="1"/>
          </p:cNvSpPr>
          <p:nvPr>
            <p:ph idx="1"/>
          </p:nvPr>
        </p:nvSpPr>
        <p:spPr>
          <a:xfrm>
            <a:off x="4303643" y="2666999"/>
            <a:ext cx="7046844" cy="3415749"/>
          </a:xfrm>
        </p:spPr>
        <p:txBody>
          <a:bodyPr>
            <a:normAutofit/>
          </a:bodyPr>
          <a:lstStyle/>
          <a:p>
            <a:r>
              <a:rPr lang="en-US" altLang="zh-CN" dirty="0"/>
              <a:t>Training</a:t>
            </a:r>
            <a:r>
              <a:rPr lang="zh-CN" altLang="en-US" dirty="0"/>
              <a:t> </a:t>
            </a:r>
            <a:r>
              <a:rPr lang="en-US" altLang="zh-CN" dirty="0"/>
              <a:t>data</a:t>
            </a:r>
            <a:r>
              <a:rPr lang="zh-CN" altLang="en-US" dirty="0"/>
              <a:t> </a:t>
            </a:r>
            <a:r>
              <a:rPr lang="en-US" altLang="zh-CN" dirty="0"/>
              <a:t>split</a:t>
            </a:r>
            <a:endParaRPr lang="en-US" altLang="zh-CN"/>
          </a:p>
          <a:p>
            <a:r>
              <a:rPr lang="en-US" altLang="zh-CN" dirty="0"/>
              <a:t>Normalization</a:t>
            </a:r>
            <a:r>
              <a:rPr lang="zh-CN" altLang="en-US" dirty="0"/>
              <a:t> </a:t>
            </a:r>
            <a:endParaRPr lang="en-US" altLang="zh-CN"/>
          </a:p>
          <a:p>
            <a:r>
              <a:rPr lang="en-US" altLang="zh-CN" dirty="0"/>
              <a:t>standardized</a:t>
            </a:r>
            <a:endParaRPr lang="en-US" altLang="zh-CN"/>
          </a:p>
          <a:p>
            <a:r>
              <a:rPr lang="en-US" dirty="0"/>
              <a:t>One</a:t>
            </a:r>
            <a:r>
              <a:rPr lang="en-US" altLang="zh-CN" dirty="0"/>
              <a:t>-hot</a:t>
            </a:r>
            <a:endParaRPr lang="en-CN"/>
          </a:p>
        </p:txBody>
      </p:sp>
    </p:spTree>
    <p:extLst>
      <p:ext uri="{BB962C8B-B14F-4D97-AF65-F5344CB8AC3E}">
        <p14:creationId xmlns:p14="http://schemas.microsoft.com/office/powerpoint/2010/main" val="15283352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58FBB-DEF7-2046-BF56-655BEDA94400}"/>
              </a:ext>
            </a:extLst>
          </p:cNvPr>
          <p:cNvSpPr>
            <a:spLocks noGrp="1"/>
          </p:cNvSpPr>
          <p:nvPr>
            <p:ph type="title"/>
          </p:nvPr>
        </p:nvSpPr>
        <p:spPr>
          <a:xfrm>
            <a:off x="7623313" y="1500442"/>
            <a:ext cx="4065105" cy="3642851"/>
          </a:xfrm>
        </p:spPr>
        <p:txBody>
          <a:bodyPr vert="horz" lIns="91440" tIns="45720" rIns="91440" bIns="45720" rtlCol="0" anchor="ctr">
            <a:normAutofit/>
          </a:bodyPr>
          <a:lstStyle/>
          <a:p>
            <a:pPr algn="ctr"/>
            <a:r>
              <a:rPr lang="zh-CN" altLang="en-US" sz="3100" dirty="0">
                <a:effectLst>
                  <a:glow rad="38100">
                    <a:schemeClr val="bg1">
                      <a:lumMod val="65000"/>
                      <a:lumOff val="35000"/>
                      <a:alpha val="50000"/>
                    </a:schemeClr>
                  </a:glow>
                  <a:outerShdw blurRad="28575" dist="31750" dir="13200000" algn="tl" rotWithShape="0">
                    <a:srgbClr val="000000">
                      <a:alpha val="25000"/>
                    </a:srgbClr>
                  </a:outerShdw>
                </a:effectLst>
              </a:rPr>
              <a:t>数值归一化和标准化 </a:t>
            </a:r>
            <a:r>
              <a:rPr lang="en-US" altLang="zh-CN" sz="3100" dirty="0">
                <a:effectLst>
                  <a:glow rad="38100">
                    <a:schemeClr val="bg1">
                      <a:lumMod val="65000"/>
                      <a:lumOff val="35000"/>
                      <a:alpha val="50000"/>
                    </a:schemeClr>
                  </a:glow>
                  <a:outerShdw blurRad="28575" dist="31750" dir="13200000" algn="tl" rotWithShape="0">
                    <a:srgbClr val="000000">
                      <a:alpha val="25000"/>
                    </a:srgbClr>
                  </a:outerShdw>
                </a:effectLst>
              </a:rPr>
              <a:t>Normalization and standardized </a:t>
            </a:r>
            <a:endParaRPr lang="en-US" sz="31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2054" name="Picture 6" descr="feature_scaling">
            <a:extLst>
              <a:ext uri="{FF2B5EF4-FFF2-40B4-BE49-F238E27FC236}">
                <a16:creationId xmlns:a16="http://schemas.microsoft.com/office/drawing/2014/main" id="{D2E75CD3-45B7-5F4D-A7CA-1489955D6E3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36915" y="1718394"/>
            <a:ext cx="6915663" cy="3424899"/>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98330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8AB8D-E890-3C41-A8C5-D35678D2E90C}"/>
              </a:ext>
            </a:extLst>
          </p:cNvPr>
          <p:cNvSpPr>
            <a:spLocks noGrp="1"/>
          </p:cNvSpPr>
          <p:nvPr>
            <p:ph type="title"/>
          </p:nvPr>
        </p:nvSpPr>
        <p:spPr/>
        <p:txBody>
          <a:bodyPr/>
          <a:lstStyle/>
          <a:p>
            <a:r>
              <a:rPr lang="en-US" altLang="zh-CN" dirty="0"/>
              <a:t>Max-min</a:t>
            </a:r>
            <a:r>
              <a:rPr lang="zh-CN" altLang="en-US" dirty="0"/>
              <a:t> </a:t>
            </a:r>
            <a:r>
              <a:rPr lang="en-US" altLang="zh-CN" dirty="0"/>
              <a:t>scalar</a:t>
            </a:r>
            <a:r>
              <a:rPr lang="zh-CN" altLang="en-US" dirty="0"/>
              <a:t> </a:t>
            </a:r>
            <a:r>
              <a:rPr lang="en-US" altLang="zh-CN" dirty="0"/>
              <a:t>(normalize)</a:t>
            </a:r>
            <a:endParaRPr lang="en-CN" dirty="0"/>
          </a:p>
        </p:txBody>
      </p:sp>
      <p:sp>
        <p:nvSpPr>
          <p:cNvPr id="3" name="Content Placeholder 2">
            <a:extLst>
              <a:ext uri="{FF2B5EF4-FFF2-40B4-BE49-F238E27FC236}">
                <a16:creationId xmlns:a16="http://schemas.microsoft.com/office/drawing/2014/main" id="{12078838-587F-B444-BAB9-34BF0DE83445}"/>
              </a:ext>
            </a:extLst>
          </p:cNvPr>
          <p:cNvSpPr>
            <a:spLocks noGrp="1"/>
          </p:cNvSpPr>
          <p:nvPr>
            <p:ph idx="1"/>
          </p:nvPr>
        </p:nvSpPr>
        <p:spPr/>
        <p:txBody>
          <a:bodyPr/>
          <a:lstStyle/>
          <a:p>
            <a:endParaRPr lang="en-CN" dirty="0"/>
          </a:p>
        </p:txBody>
      </p:sp>
      <p:pic>
        <p:nvPicPr>
          <p:cNvPr id="4098" name="Picture 2" descr="Normalization Formula | Step By Step Guide with Calculation Examples">
            <a:extLst>
              <a:ext uri="{FF2B5EF4-FFF2-40B4-BE49-F238E27FC236}">
                <a16:creationId xmlns:a16="http://schemas.microsoft.com/office/drawing/2014/main" id="{AFC56516-E875-EC48-B52E-4236F13330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6" y="2002266"/>
            <a:ext cx="8414984" cy="378893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ata Normalization - CyberHoot">
            <a:extLst>
              <a:ext uri="{FF2B5EF4-FFF2-40B4-BE49-F238E27FC236}">
                <a16:creationId xmlns:a16="http://schemas.microsoft.com/office/drawing/2014/main" id="{BF5369C2-0018-7B4C-81A4-676293A4B2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0097" y="2002266"/>
            <a:ext cx="4361903" cy="3788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668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784EC-BE55-6C48-B634-6199C47B535A}"/>
              </a:ext>
            </a:extLst>
          </p:cNvPr>
          <p:cNvSpPr>
            <a:spLocks noGrp="1"/>
          </p:cNvSpPr>
          <p:nvPr>
            <p:ph type="title"/>
          </p:nvPr>
        </p:nvSpPr>
        <p:spPr>
          <a:xfrm>
            <a:off x="1141413" y="381000"/>
            <a:ext cx="9905998" cy="1905000"/>
          </a:xfrm>
        </p:spPr>
        <p:txBody>
          <a:bodyPr/>
          <a:lstStyle/>
          <a:p>
            <a:r>
              <a:rPr lang="en-CN" dirty="0"/>
              <a:t>today</a:t>
            </a:r>
          </a:p>
        </p:txBody>
      </p:sp>
      <p:sp>
        <p:nvSpPr>
          <p:cNvPr id="3" name="Content Placeholder 2">
            <a:extLst>
              <a:ext uri="{FF2B5EF4-FFF2-40B4-BE49-F238E27FC236}">
                <a16:creationId xmlns:a16="http://schemas.microsoft.com/office/drawing/2014/main" id="{77B65DC8-CB2C-DB4F-9F7A-277A660DF558}"/>
              </a:ext>
            </a:extLst>
          </p:cNvPr>
          <p:cNvSpPr>
            <a:spLocks noGrp="1"/>
          </p:cNvSpPr>
          <p:nvPr>
            <p:ph idx="1"/>
          </p:nvPr>
        </p:nvSpPr>
        <p:spPr>
          <a:xfrm>
            <a:off x="1141413" y="2017643"/>
            <a:ext cx="9905998" cy="3773557"/>
          </a:xfrm>
        </p:spPr>
        <p:txBody>
          <a:bodyPr anchor="ctr"/>
          <a:lstStyle/>
          <a:p>
            <a:pPr>
              <a:lnSpc>
                <a:spcPct val="200000"/>
              </a:lnSpc>
            </a:pPr>
            <a:r>
              <a:rPr lang="en-US" altLang="zh-CN" dirty="0"/>
              <a:t>1.</a:t>
            </a:r>
            <a:r>
              <a:rPr lang="zh-CN" altLang="en-US" dirty="0"/>
              <a:t> 线性回归 </a:t>
            </a:r>
            <a:r>
              <a:rPr lang="en-US" altLang="zh-CN" dirty="0"/>
              <a:t>linear</a:t>
            </a:r>
            <a:r>
              <a:rPr lang="zh-CN" altLang="en-US" dirty="0"/>
              <a:t> </a:t>
            </a:r>
            <a:r>
              <a:rPr lang="en-US" altLang="zh-CN" dirty="0"/>
              <a:t>regression</a:t>
            </a:r>
          </a:p>
          <a:p>
            <a:pPr>
              <a:lnSpc>
                <a:spcPct val="200000"/>
              </a:lnSpc>
            </a:pPr>
            <a:r>
              <a:rPr lang="en-US" altLang="zh-CN" dirty="0"/>
              <a:t>2.</a:t>
            </a:r>
            <a:r>
              <a:rPr lang="zh-CN" altLang="en-US" dirty="0"/>
              <a:t> 逻辑回归 </a:t>
            </a:r>
            <a:r>
              <a:rPr lang="en-US" altLang="zh-CN" dirty="0"/>
              <a:t>logistic</a:t>
            </a:r>
            <a:r>
              <a:rPr lang="zh-CN" altLang="en-US" dirty="0"/>
              <a:t> </a:t>
            </a:r>
            <a:r>
              <a:rPr lang="en-US" altLang="zh-CN" dirty="0"/>
              <a:t>regression</a:t>
            </a:r>
          </a:p>
          <a:p>
            <a:pPr>
              <a:lnSpc>
                <a:spcPct val="200000"/>
              </a:lnSpc>
            </a:pPr>
            <a:r>
              <a:rPr lang="en-US" altLang="zh-CN" dirty="0"/>
              <a:t>3.</a:t>
            </a:r>
            <a:r>
              <a:rPr lang="zh-CN" altLang="en-US" dirty="0"/>
              <a:t> </a:t>
            </a:r>
            <a:r>
              <a:rPr lang="en-US" altLang="zh-CN" dirty="0" err="1"/>
              <a:t>softmax</a:t>
            </a:r>
            <a:r>
              <a:rPr lang="en-US" altLang="zh-CN" dirty="0"/>
              <a:t>,</a:t>
            </a:r>
            <a:r>
              <a:rPr lang="zh-CN" altLang="en-US" dirty="0"/>
              <a:t> </a:t>
            </a:r>
            <a:r>
              <a:rPr lang="en-US" altLang="zh-CN" dirty="0"/>
              <a:t>cross-entropy</a:t>
            </a:r>
          </a:p>
          <a:p>
            <a:pPr>
              <a:lnSpc>
                <a:spcPct val="200000"/>
              </a:lnSpc>
            </a:pPr>
            <a:r>
              <a:rPr lang="en-US" altLang="zh-CN" dirty="0"/>
              <a:t>4.</a:t>
            </a:r>
            <a:r>
              <a:rPr lang="zh-CN" altLang="en-US" dirty="0"/>
              <a:t> 正则化 </a:t>
            </a:r>
            <a:r>
              <a:rPr lang="en-US" altLang="zh-CN" dirty="0"/>
              <a:t>regularization</a:t>
            </a:r>
          </a:p>
          <a:p>
            <a:pPr>
              <a:lnSpc>
                <a:spcPct val="200000"/>
              </a:lnSpc>
            </a:pPr>
            <a:r>
              <a:rPr lang="en-US" altLang="zh-CN" dirty="0"/>
              <a:t>5.</a:t>
            </a:r>
            <a:r>
              <a:rPr lang="zh-CN" altLang="en-US" dirty="0"/>
              <a:t> 交叉验证 </a:t>
            </a:r>
            <a:r>
              <a:rPr lang="en-US" altLang="zh-CN" dirty="0"/>
              <a:t>cross-validation</a:t>
            </a:r>
            <a:r>
              <a:rPr lang="zh-CN" altLang="en-US" dirty="0"/>
              <a:t> </a:t>
            </a:r>
            <a:endParaRPr lang="en-US" altLang="zh-CN" dirty="0"/>
          </a:p>
          <a:p>
            <a:pPr>
              <a:lnSpc>
                <a:spcPct val="150000"/>
              </a:lnSpc>
            </a:pPr>
            <a:endParaRPr lang="en-US" altLang="zh-CN" dirty="0"/>
          </a:p>
        </p:txBody>
      </p:sp>
    </p:spTree>
    <p:extLst>
      <p:ext uri="{BB962C8B-B14F-4D97-AF65-F5344CB8AC3E}">
        <p14:creationId xmlns:p14="http://schemas.microsoft.com/office/powerpoint/2010/main" val="34311969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96847-BE67-2249-8B5B-FF443CBC07F9}"/>
              </a:ext>
            </a:extLst>
          </p:cNvPr>
          <p:cNvSpPr>
            <a:spLocks noGrp="1"/>
          </p:cNvSpPr>
          <p:nvPr>
            <p:ph type="title"/>
          </p:nvPr>
        </p:nvSpPr>
        <p:spPr>
          <a:xfrm>
            <a:off x="6096000" y="609599"/>
            <a:ext cx="5435760" cy="2009775"/>
          </a:xfrm>
        </p:spPr>
        <p:txBody>
          <a:bodyPr>
            <a:normAutofit/>
          </a:bodyPr>
          <a:lstStyle/>
          <a:p>
            <a:pPr algn="ctr"/>
            <a:r>
              <a:rPr lang="en-US" dirty="0"/>
              <a:t>D</a:t>
            </a:r>
            <a:r>
              <a:rPr lang="en-CN" dirty="0"/>
              <a:t>ata</a:t>
            </a:r>
            <a:r>
              <a:rPr lang="zh-CN" altLang="en-US" dirty="0"/>
              <a:t> </a:t>
            </a:r>
            <a:r>
              <a:rPr lang="en-US" altLang="zh-CN" dirty="0">
                <a:effectLst>
                  <a:glow rad="38100">
                    <a:schemeClr val="bg1">
                      <a:lumMod val="65000"/>
                      <a:lumOff val="35000"/>
                      <a:alpha val="50000"/>
                    </a:schemeClr>
                  </a:glow>
                  <a:outerShdw blurRad="28575" dist="31750" dir="13200000" algn="tl" rotWithShape="0">
                    <a:srgbClr val="000000">
                      <a:alpha val="25000"/>
                    </a:srgbClr>
                  </a:outerShdw>
                </a:effectLst>
              </a:rPr>
              <a:t>standardized</a:t>
            </a:r>
            <a:r>
              <a:rPr lang="zh-CN" altLang="en-US" dirty="0">
                <a:effectLst>
                  <a:glow rad="38100">
                    <a:schemeClr val="bg1">
                      <a:lumMod val="65000"/>
                      <a:lumOff val="35000"/>
                      <a:alpha val="50000"/>
                    </a:schemeClr>
                  </a:glow>
                  <a:outerShdw blurRad="28575" dist="31750" dir="13200000" algn="tl" rotWithShape="0">
                    <a:srgbClr val="000000">
                      <a:alpha val="25000"/>
                    </a:srgbClr>
                  </a:outerShdw>
                </a:effectLst>
              </a:rPr>
              <a:t> </a:t>
            </a:r>
            <a:r>
              <a:rPr lang="en-US" altLang="zh-CN" dirty="0">
                <a:effectLst>
                  <a:glow rad="38100">
                    <a:schemeClr val="bg1">
                      <a:lumMod val="65000"/>
                      <a:lumOff val="35000"/>
                      <a:alpha val="50000"/>
                    </a:schemeClr>
                  </a:glow>
                  <a:outerShdw blurRad="28575" dist="31750" dir="13200000" algn="tl" rotWithShape="0">
                    <a:srgbClr val="000000">
                      <a:alpha val="25000"/>
                    </a:srgbClr>
                  </a:outerShdw>
                </a:effectLst>
              </a:rPr>
              <a:t>(normalize)</a:t>
            </a:r>
            <a:endParaRPr lang="en-CN" dirty="0"/>
          </a:p>
        </p:txBody>
      </p:sp>
      <p:pic>
        <p:nvPicPr>
          <p:cNvPr id="5124" name="Picture 4" descr="Normalization vs Standardization — Quantitative analysis | by Shay Geller |  Towards Data Science">
            <a:extLst>
              <a:ext uri="{FF2B5EF4-FFF2-40B4-BE49-F238E27FC236}">
                <a16:creationId xmlns:a16="http://schemas.microsoft.com/office/drawing/2014/main" id="{C92B1149-CCC6-664B-85CE-5D851713822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7739" y="808416"/>
            <a:ext cx="4765597" cy="1858582"/>
          </a:xfrm>
          <a:custGeom>
            <a:avLst/>
            <a:gdLst/>
            <a:ahLst/>
            <a:cxnLst/>
            <a:rect l="l" t="t" r="r" b="b"/>
            <a:pathLst>
              <a:path w="3416888" h="2057399">
                <a:moveTo>
                  <a:pt x="120172" y="0"/>
                </a:moveTo>
                <a:lnTo>
                  <a:pt x="3296716" y="0"/>
                </a:lnTo>
                <a:cubicBezTo>
                  <a:pt x="3363085" y="0"/>
                  <a:pt x="3416888" y="53803"/>
                  <a:pt x="3416888" y="120172"/>
                </a:cubicBezTo>
                <a:lnTo>
                  <a:pt x="3416888" y="2057399"/>
                </a:lnTo>
                <a:lnTo>
                  <a:pt x="0" y="2057399"/>
                </a:lnTo>
                <a:lnTo>
                  <a:pt x="0" y="120172"/>
                </a:lnTo>
                <a:cubicBezTo>
                  <a:pt x="0" y="53803"/>
                  <a:pt x="53803" y="0"/>
                  <a:pt x="120172" y="0"/>
                </a:cubicBezTo>
                <a:close/>
              </a:path>
            </a:pathLst>
          </a:cu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pic>
        <p:nvPicPr>
          <p:cNvPr id="5122" name="Picture 2" descr="Understanding Standard Normal Distribution | 365 Data Science">
            <a:extLst>
              <a:ext uri="{FF2B5EF4-FFF2-40B4-BE49-F238E27FC236}">
                <a16:creationId xmlns:a16="http://schemas.microsoft.com/office/drawing/2014/main" id="{897D35E3-EE82-9C4A-95D2-C23E0168968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7739" y="2947481"/>
            <a:ext cx="4765597" cy="2358970"/>
          </a:xfrm>
          <a:custGeom>
            <a:avLst/>
            <a:gdLst/>
            <a:ahLst/>
            <a:cxnLst/>
            <a:rect l="l" t="t" r="r" b="b"/>
            <a:pathLst>
              <a:path w="3416888" h="3240120">
                <a:moveTo>
                  <a:pt x="0" y="0"/>
                </a:moveTo>
                <a:lnTo>
                  <a:pt x="3416888" y="0"/>
                </a:lnTo>
                <a:lnTo>
                  <a:pt x="3416888" y="3119948"/>
                </a:lnTo>
                <a:cubicBezTo>
                  <a:pt x="3416888" y="3186317"/>
                  <a:pt x="3363085" y="3240120"/>
                  <a:pt x="3296716" y="3240120"/>
                </a:cubicBezTo>
                <a:lnTo>
                  <a:pt x="120172" y="3240120"/>
                </a:lnTo>
                <a:cubicBezTo>
                  <a:pt x="53803" y="3240120"/>
                  <a:pt x="0" y="3186317"/>
                  <a:pt x="0" y="3119948"/>
                </a:cubicBezTo>
                <a:close/>
              </a:path>
            </a:pathLst>
          </a:cu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93641CE-6197-E44F-B7BA-D12342D1AA8D}"/>
              </a:ext>
            </a:extLst>
          </p:cNvPr>
          <p:cNvSpPr>
            <a:spLocks noGrp="1"/>
          </p:cNvSpPr>
          <p:nvPr>
            <p:ph idx="1"/>
          </p:nvPr>
        </p:nvSpPr>
        <p:spPr>
          <a:xfrm>
            <a:off x="6096000" y="2774425"/>
            <a:ext cx="5435760" cy="3288445"/>
          </a:xfrm>
        </p:spPr>
        <p:txBody>
          <a:bodyPr>
            <a:normAutofit/>
          </a:bodyPr>
          <a:lstStyle/>
          <a:p>
            <a:endParaRPr lang="en-CN"/>
          </a:p>
        </p:txBody>
      </p:sp>
      <p:pic>
        <p:nvPicPr>
          <p:cNvPr id="5126" name="Picture 6" descr="Scaling vs Normalization">
            <a:extLst>
              <a:ext uri="{FF2B5EF4-FFF2-40B4-BE49-F238E27FC236}">
                <a16:creationId xmlns:a16="http://schemas.microsoft.com/office/drawing/2014/main" id="{BB3CC16E-BF53-F141-8423-BCEF0EF1EDA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87" t="10226" r="-587" b="4815"/>
          <a:stretch/>
        </p:blipFill>
        <p:spPr bwMode="auto">
          <a:xfrm>
            <a:off x="6095999" y="2786258"/>
            <a:ext cx="5435759" cy="3463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10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126"/>
                                        </p:tgtEl>
                                        <p:attrNameLst>
                                          <p:attrName>style.visibility</p:attrName>
                                        </p:attrNameLst>
                                      </p:cBhvr>
                                      <p:to>
                                        <p:strVal val="visible"/>
                                      </p:to>
                                    </p:set>
                                    <p:animEffect transition="in" filter="dissolve">
                                      <p:cBhvr>
                                        <p:cTn id="7" dur="500"/>
                                        <p:tgtEl>
                                          <p:spTgt spid="5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1B2A784-4501-42A8-86DF-DB27DE395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25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64DE46A-F9F2-C54F-AB4E-1A89D78E6C01}"/>
              </a:ext>
            </a:extLst>
          </p:cNvPr>
          <p:cNvPicPr>
            <a:picLocks noChangeAspect="1"/>
          </p:cNvPicPr>
          <p:nvPr/>
        </p:nvPicPr>
        <p:blipFill rotWithShape="1">
          <a:blip r:embed="rId3">
            <a:alphaModFix amt="35000"/>
          </a:blip>
          <a:srcRect b="13128"/>
          <a:stretch/>
        </p:blipFill>
        <p:spPr>
          <a:xfrm>
            <a:off x="20" y="10"/>
            <a:ext cx="12191981" cy="6857990"/>
          </a:xfrm>
          <a:prstGeom prst="rect">
            <a:avLst/>
          </a:prstGeom>
        </p:spPr>
      </p:pic>
      <p:sp>
        <p:nvSpPr>
          <p:cNvPr id="2" name="Title 1">
            <a:extLst>
              <a:ext uri="{FF2B5EF4-FFF2-40B4-BE49-F238E27FC236}">
                <a16:creationId xmlns:a16="http://schemas.microsoft.com/office/drawing/2014/main" id="{184CDBA0-77BD-534B-AAF7-608ACEA0CFAF}"/>
              </a:ext>
            </a:extLst>
          </p:cNvPr>
          <p:cNvSpPr>
            <a:spLocks noGrp="1"/>
          </p:cNvSpPr>
          <p:nvPr>
            <p:ph type="title"/>
          </p:nvPr>
        </p:nvSpPr>
        <p:spPr>
          <a:xfrm>
            <a:off x="6476772" y="1144980"/>
            <a:ext cx="5063458" cy="1560716"/>
          </a:xfrm>
        </p:spPr>
        <p:txBody>
          <a:bodyPr>
            <a:normAutofit/>
          </a:bodyPr>
          <a:lstStyle/>
          <a:p>
            <a:r>
              <a:rPr lang="en-US" altLang="zh-CN">
                <a:solidFill>
                  <a:schemeClr val="tx1"/>
                </a:solidFill>
              </a:rPr>
              <a:t>The</a:t>
            </a:r>
            <a:r>
              <a:rPr lang="zh-CN" altLang="en-US">
                <a:solidFill>
                  <a:schemeClr val="tx1"/>
                </a:solidFill>
              </a:rPr>
              <a:t> </a:t>
            </a:r>
            <a:r>
              <a:rPr lang="en-US" altLang="zh-CN">
                <a:solidFill>
                  <a:schemeClr val="tx1"/>
                </a:solidFill>
              </a:rPr>
              <a:t>problem</a:t>
            </a:r>
            <a:r>
              <a:rPr lang="zh-CN" altLang="en-US">
                <a:solidFill>
                  <a:schemeClr val="tx1"/>
                </a:solidFill>
              </a:rPr>
              <a:t> </a:t>
            </a:r>
            <a:r>
              <a:rPr lang="en-US" altLang="zh-CN">
                <a:solidFill>
                  <a:schemeClr val="tx1"/>
                </a:solidFill>
              </a:rPr>
              <a:t>from</a:t>
            </a:r>
            <a:r>
              <a:rPr lang="zh-CN" altLang="en-US">
                <a:solidFill>
                  <a:schemeClr val="tx1"/>
                </a:solidFill>
              </a:rPr>
              <a:t> </a:t>
            </a:r>
            <a:r>
              <a:rPr lang="en-US" altLang="zh-CN">
                <a:solidFill>
                  <a:schemeClr val="tx1"/>
                </a:solidFill>
              </a:rPr>
              <a:t>homwwork:</a:t>
            </a:r>
            <a:br>
              <a:rPr lang="en-US" altLang="zh-CN">
                <a:solidFill>
                  <a:schemeClr val="tx1"/>
                </a:solidFill>
              </a:rPr>
            </a:br>
            <a:r>
              <a:rPr lang="en-US">
                <a:solidFill>
                  <a:schemeClr val="tx1"/>
                </a:solidFill>
              </a:rPr>
              <a:t>O</a:t>
            </a:r>
            <a:r>
              <a:rPr lang="en-CN">
                <a:solidFill>
                  <a:schemeClr val="tx1"/>
                </a:solidFill>
              </a:rPr>
              <a:t>ne</a:t>
            </a:r>
            <a:r>
              <a:rPr lang="en-US" altLang="zh-CN">
                <a:solidFill>
                  <a:schemeClr val="tx1"/>
                </a:solidFill>
              </a:rPr>
              <a:t>-hot</a:t>
            </a:r>
            <a:r>
              <a:rPr lang="zh-CN" altLang="en-US">
                <a:solidFill>
                  <a:schemeClr val="tx1"/>
                </a:solidFill>
              </a:rPr>
              <a:t> </a:t>
            </a:r>
            <a:r>
              <a:rPr lang="en-US" altLang="zh-CN">
                <a:solidFill>
                  <a:schemeClr val="tx1"/>
                </a:solidFill>
              </a:rPr>
              <a:t>coding</a:t>
            </a:r>
            <a:endParaRPr lang="en-CN">
              <a:solidFill>
                <a:schemeClr val="tx1"/>
              </a:solidFill>
            </a:endParaRPr>
          </a:p>
        </p:txBody>
      </p:sp>
      <p:sp>
        <p:nvSpPr>
          <p:cNvPr id="14" name="Freeform: Shape 13">
            <a:extLst>
              <a:ext uri="{FF2B5EF4-FFF2-40B4-BE49-F238E27FC236}">
                <a16:creationId xmlns:a16="http://schemas.microsoft.com/office/drawing/2014/main" id="{FBE4BD5C-318B-4955-A96B-252B45FA0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5498" y="0"/>
            <a:ext cx="4901184" cy="4032504"/>
          </a:xfrm>
          <a:custGeom>
            <a:avLst/>
            <a:gdLst>
              <a:gd name="connsiteX0" fmla="*/ 0 w 4901184"/>
              <a:gd name="connsiteY0" fmla="*/ 0 h 4032504"/>
              <a:gd name="connsiteX1" fmla="*/ 4901184 w 4901184"/>
              <a:gd name="connsiteY1" fmla="*/ 0 h 4032504"/>
              <a:gd name="connsiteX2" fmla="*/ 4901184 w 4901184"/>
              <a:gd name="connsiteY2" fmla="*/ 3813911 h 4032504"/>
              <a:gd name="connsiteX3" fmla="*/ 4682591 w 4901184"/>
              <a:gd name="connsiteY3" fmla="*/ 4032504 h 4032504"/>
              <a:gd name="connsiteX4" fmla="*/ 218593 w 4901184"/>
              <a:gd name="connsiteY4" fmla="*/ 4032504 h 4032504"/>
              <a:gd name="connsiteX5" fmla="*/ 0 w 4901184"/>
              <a:gd name="connsiteY5" fmla="*/ 3813911 h 403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1184" h="4032504">
                <a:moveTo>
                  <a:pt x="0" y="0"/>
                </a:moveTo>
                <a:lnTo>
                  <a:pt x="4901184" y="0"/>
                </a:lnTo>
                <a:lnTo>
                  <a:pt x="4901184" y="3813911"/>
                </a:lnTo>
                <a:cubicBezTo>
                  <a:pt x="4901184" y="3934637"/>
                  <a:pt x="4803317" y="4032504"/>
                  <a:pt x="4682591" y="4032504"/>
                </a:cubicBezTo>
                <a:lnTo>
                  <a:pt x="218593" y="4032504"/>
                </a:lnTo>
                <a:cubicBezTo>
                  <a:pt x="97867" y="4032504"/>
                  <a:pt x="0" y="3934637"/>
                  <a:pt x="0" y="3813911"/>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3D0CB402-4E3D-714B-A9DE-4DF20D206C44}"/>
              </a:ext>
            </a:extLst>
          </p:cNvPr>
          <p:cNvPicPr>
            <a:picLocks noChangeAspect="1"/>
          </p:cNvPicPr>
          <p:nvPr/>
        </p:nvPicPr>
        <p:blipFill rotWithShape="1">
          <a:blip r:embed="rId4"/>
          <a:srcRect l="8439" r="16205" b="-2"/>
          <a:stretch/>
        </p:blipFill>
        <p:spPr>
          <a:xfrm>
            <a:off x="870090" y="-5"/>
            <a:ext cx="4572000" cy="3867912"/>
          </a:xfrm>
          <a:custGeom>
            <a:avLst/>
            <a:gdLst/>
            <a:ahLst/>
            <a:cxnLst/>
            <a:rect l="l" t="t" r="r" b="b"/>
            <a:pathLst>
              <a:path w="4572000" h="3867912">
                <a:moveTo>
                  <a:pt x="0" y="0"/>
                </a:moveTo>
                <a:lnTo>
                  <a:pt x="4572000" y="0"/>
                </a:lnTo>
                <a:lnTo>
                  <a:pt x="4572000" y="3704966"/>
                </a:lnTo>
                <a:cubicBezTo>
                  <a:pt x="4572000" y="3794959"/>
                  <a:pt x="4499047" y="3867912"/>
                  <a:pt x="4409054" y="3867912"/>
                </a:cubicBezTo>
                <a:lnTo>
                  <a:pt x="162946" y="3867912"/>
                </a:lnTo>
                <a:cubicBezTo>
                  <a:pt x="72953" y="3867912"/>
                  <a:pt x="0" y="3794959"/>
                  <a:pt x="0" y="3704966"/>
                </a:cubicBezTo>
                <a:close/>
              </a:path>
            </a:pathLst>
          </a:custGeom>
        </p:spPr>
      </p:pic>
      <p:sp>
        <p:nvSpPr>
          <p:cNvPr id="16" name="Freeform: Shape 15">
            <a:extLst>
              <a:ext uri="{FF2B5EF4-FFF2-40B4-BE49-F238E27FC236}">
                <a16:creationId xmlns:a16="http://schemas.microsoft.com/office/drawing/2014/main" id="{AA2457E0-42B7-4343-AA05-8F0815C58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5498" y="4241249"/>
            <a:ext cx="4901184" cy="2616751"/>
          </a:xfrm>
          <a:custGeom>
            <a:avLst/>
            <a:gdLst>
              <a:gd name="connsiteX0" fmla="*/ 218593 w 4901184"/>
              <a:gd name="connsiteY0" fmla="*/ 0 h 2616751"/>
              <a:gd name="connsiteX1" fmla="*/ 4682591 w 4901184"/>
              <a:gd name="connsiteY1" fmla="*/ 0 h 2616751"/>
              <a:gd name="connsiteX2" fmla="*/ 4901184 w 4901184"/>
              <a:gd name="connsiteY2" fmla="*/ 218593 h 2616751"/>
              <a:gd name="connsiteX3" fmla="*/ 4901184 w 4901184"/>
              <a:gd name="connsiteY3" fmla="*/ 2616751 h 2616751"/>
              <a:gd name="connsiteX4" fmla="*/ 0 w 4901184"/>
              <a:gd name="connsiteY4" fmla="*/ 2616751 h 2616751"/>
              <a:gd name="connsiteX5" fmla="*/ 0 w 4901184"/>
              <a:gd name="connsiteY5" fmla="*/ 218593 h 2616751"/>
              <a:gd name="connsiteX6" fmla="*/ 218593 w 4901184"/>
              <a:gd name="connsiteY6" fmla="*/ 0 h 261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1184" h="2616751">
                <a:moveTo>
                  <a:pt x="218593" y="0"/>
                </a:moveTo>
                <a:lnTo>
                  <a:pt x="4682591" y="0"/>
                </a:lnTo>
                <a:cubicBezTo>
                  <a:pt x="4803317" y="0"/>
                  <a:pt x="4901184" y="97867"/>
                  <a:pt x="4901184" y="218593"/>
                </a:cubicBezTo>
                <a:lnTo>
                  <a:pt x="4901184" y="2616751"/>
                </a:lnTo>
                <a:lnTo>
                  <a:pt x="0" y="2616751"/>
                </a:lnTo>
                <a:lnTo>
                  <a:pt x="0" y="218593"/>
                </a:lnTo>
                <a:cubicBezTo>
                  <a:pt x="0" y="97867"/>
                  <a:pt x="97867" y="0"/>
                  <a:pt x="218593"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23A2E95F-2C79-D34B-9823-BECA9689C02C}"/>
              </a:ext>
            </a:extLst>
          </p:cNvPr>
          <p:cNvPicPr>
            <a:picLocks noChangeAspect="1"/>
          </p:cNvPicPr>
          <p:nvPr/>
        </p:nvPicPr>
        <p:blipFill rotWithShape="1">
          <a:blip r:embed="rId5"/>
          <a:srcRect t="677"/>
          <a:stretch/>
        </p:blipFill>
        <p:spPr>
          <a:xfrm>
            <a:off x="870090" y="4405842"/>
            <a:ext cx="4572000" cy="2452159"/>
          </a:xfrm>
          <a:custGeom>
            <a:avLst/>
            <a:gdLst/>
            <a:ahLst/>
            <a:cxnLst/>
            <a:rect l="l" t="t" r="r" b="b"/>
            <a:pathLst>
              <a:path w="4572000" h="2452159">
                <a:moveTo>
                  <a:pt x="162946" y="0"/>
                </a:moveTo>
                <a:lnTo>
                  <a:pt x="4409054" y="0"/>
                </a:lnTo>
                <a:cubicBezTo>
                  <a:pt x="4499047" y="0"/>
                  <a:pt x="4572000" y="72953"/>
                  <a:pt x="4572000" y="162946"/>
                </a:cubicBezTo>
                <a:lnTo>
                  <a:pt x="4572000" y="2452159"/>
                </a:lnTo>
                <a:lnTo>
                  <a:pt x="0" y="2452159"/>
                </a:lnTo>
                <a:lnTo>
                  <a:pt x="0" y="162946"/>
                </a:lnTo>
                <a:cubicBezTo>
                  <a:pt x="0" y="72953"/>
                  <a:pt x="72953" y="0"/>
                  <a:pt x="162946" y="0"/>
                </a:cubicBezTo>
                <a:close/>
              </a:path>
            </a:pathLst>
          </a:custGeom>
        </p:spPr>
      </p:pic>
      <p:sp>
        <p:nvSpPr>
          <p:cNvPr id="18" name="Freeform: Shape 17">
            <a:extLst>
              <a:ext uri="{FF2B5EF4-FFF2-40B4-BE49-F238E27FC236}">
                <a16:creationId xmlns:a16="http://schemas.microsoft.com/office/drawing/2014/main" id="{8B1C9644-D8C2-4501-BA59-27AD9445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95330" y="1517433"/>
            <a:ext cx="3329361" cy="3823134"/>
          </a:xfrm>
          <a:custGeom>
            <a:avLst/>
            <a:gdLst>
              <a:gd name="connsiteX0" fmla="*/ 0 w 4901184"/>
              <a:gd name="connsiteY0" fmla="*/ 4781866 h 4781866"/>
              <a:gd name="connsiteX1" fmla="*/ 0 w 4901184"/>
              <a:gd name="connsiteY1" fmla="*/ 218593 h 4781866"/>
              <a:gd name="connsiteX2" fmla="*/ 218593 w 4901184"/>
              <a:gd name="connsiteY2" fmla="*/ 0 h 4781866"/>
              <a:gd name="connsiteX3" fmla="*/ 4682591 w 4901184"/>
              <a:gd name="connsiteY3" fmla="*/ 0 h 4781866"/>
              <a:gd name="connsiteX4" fmla="*/ 4901184 w 4901184"/>
              <a:gd name="connsiteY4" fmla="*/ 218593 h 4781866"/>
              <a:gd name="connsiteX5" fmla="*/ 4901184 w 4901184"/>
              <a:gd name="connsiteY5" fmla="*/ 4781866 h 478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1184" h="4781866">
                <a:moveTo>
                  <a:pt x="0" y="4781866"/>
                </a:moveTo>
                <a:lnTo>
                  <a:pt x="0" y="218593"/>
                </a:lnTo>
                <a:cubicBezTo>
                  <a:pt x="0" y="97867"/>
                  <a:pt x="97867" y="0"/>
                  <a:pt x="218593" y="0"/>
                </a:cubicBezTo>
                <a:lnTo>
                  <a:pt x="4682591" y="0"/>
                </a:lnTo>
                <a:cubicBezTo>
                  <a:pt x="4803317" y="0"/>
                  <a:pt x="4901184" y="97867"/>
                  <a:pt x="4901184" y="218593"/>
                </a:cubicBezTo>
                <a:lnTo>
                  <a:pt x="4901184" y="478186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F4C740A2-109C-A84B-B26E-F6949888AE27}"/>
              </a:ext>
            </a:extLst>
          </p:cNvPr>
          <p:cNvPicPr>
            <a:picLocks noChangeAspect="1"/>
          </p:cNvPicPr>
          <p:nvPr/>
        </p:nvPicPr>
        <p:blipFill rotWithShape="1">
          <a:blip r:embed="rId6"/>
          <a:srcRect r="3351" b="-3"/>
          <a:stretch/>
        </p:blipFill>
        <p:spPr>
          <a:xfrm>
            <a:off x="-51557" y="1929384"/>
            <a:ext cx="3657600" cy="2999232"/>
          </a:xfrm>
          <a:custGeom>
            <a:avLst/>
            <a:gdLst/>
            <a:ahLst/>
            <a:cxnLst/>
            <a:rect l="l" t="t" r="r" b="b"/>
            <a:pathLst>
              <a:path w="3657600" h="2999232">
                <a:moveTo>
                  <a:pt x="0" y="0"/>
                </a:moveTo>
                <a:lnTo>
                  <a:pt x="3490401" y="0"/>
                </a:lnTo>
                <a:cubicBezTo>
                  <a:pt x="3582743" y="0"/>
                  <a:pt x="3657600" y="59889"/>
                  <a:pt x="3657600" y="133766"/>
                </a:cubicBezTo>
                <a:lnTo>
                  <a:pt x="3657600" y="2865466"/>
                </a:lnTo>
                <a:cubicBezTo>
                  <a:pt x="3657600" y="2939343"/>
                  <a:pt x="3582743" y="2999232"/>
                  <a:pt x="3490401" y="2999232"/>
                </a:cubicBezTo>
                <a:lnTo>
                  <a:pt x="0" y="2999232"/>
                </a:lnTo>
                <a:close/>
              </a:path>
            </a:pathLst>
          </a:custGeom>
        </p:spPr>
      </p:pic>
      <p:sp>
        <p:nvSpPr>
          <p:cNvPr id="3" name="Content Placeholder 2">
            <a:extLst>
              <a:ext uri="{FF2B5EF4-FFF2-40B4-BE49-F238E27FC236}">
                <a16:creationId xmlns:a16="http://schemas.microsoft.com/office/drawing/2014/main" id="{DF2056FD-109A-084F-AEBA-3562E6BD67E2}"/>
              </a:ext>
            </a:extLst>
          </p:cNvPr>
          <p:cNvSpPr>
            <a:spLocks noGrp="1"/>
          </p:cNvSpPr>
          <p:nvPr>
            <p:ph idx="1"/>
          </p:nvPr>
        </p:nvSpPr>
        <p:spPr>
          <a:xfrm>
            <a:off x="6476772" y="2978639"/>
            <a:ext cx="5063457" cy="2729196"/>
          </a:xfrm>
        </p:spPr>
        <p:txBody>
          <a:bodyPr>
            <a:normAutofit/>
          </a:bodyPr>
          <a:lstStyle/>
          <a:p>
            <a:pPr>
              <a:buClr>
                <a:srgbClr val="F89E0D"/>
              </a:buClr>
            </a:pPr>
            <a:r>
              <a:rPr lang="en-US" dirty="0">
                <a:solidFill>
                  <a:schemeClr val="tx1"/>
                </a:solidFill>
              </a:rPr>
              <a:t>A</a:t>
            </a:r>
            <a:r>
              <a:rPr lang="en-CN" dirty="0">
                <a:solidFill>
                  <a:schemeClr val="tx1"/>
                </a:solidFill>
              </a:rPr>
              <a:t>ll</a:t>
            </a:r>
            <a:r>
              <a:rPr lang="zh-CN" altLang="en-US" dirty="0">
                <a:solidFill>
                  <a:schemeClr val="tx1"/>
                </a:solidFill>
              </a:rPr>
              <a:t> </a:t>
            </a:r>
            <a:r>
              <a:rPr lang="en-US" altLang="zh-CN" dirty="0">
                <a:solidFill>
                  <a:schemeClr val="tx1"/>
                </a:solidFill>
              </a:rPr>
              <a:t>are</a:t>
            </a:r>
            <a:r>
              <a:rPr lang="zh-CN" altLang="en-US" dirty="0">
                <a:solidFill>
                  <a:schemeClr val="tx1"/>
                </a:solidFill>
              </a:rPr>
              <a:t> </a:t>
            </a:r>
            <a:r>
              <a:rPr lang="en-US" altLang="zh-CN" dirty="0">
                <a:solidFill>
                  <a:schemeClr val="tx1"/>
                </a:solidFill>
              </a:rPr>
              <a:t>numbers</a:t>
            </a:r>
            <a:endParaRPr lang="en-CN" dirty="0">
              <a:solidFill>
                <a:schemeClr val="tx1"/>
              </a:solidFill>
            </a:endParaRPr>
          </a:p>
        </p:txBody>
      </p:sp>
    </p:spTree>
    <p:extLst>
      <p:ext uri="{BB962C8B-B14F-4D97-AF65-F5344CB8AC3E}">
        <p14:creationId xmlns:p14="http://schemas.microsoft.com/office/powerpoint/2010/main" val="13101090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E3252-23C4-9948-835C-FAF5E98FF3CF}"/>
              </a:ext>
            </a:extLst>
          </p:cNvPr>
          <p:cNvSpPr>
            <a:spLocks noGrp="1"/>
          </p:cNvSpPr>
          <p:nvPr>
            <p:ph type="title"/>
          </p:nvPr>
        </p:nvSpPr>
        <p:spPr>
          <a:xfrm>
            <a:off x="4616717" y="409184"/>
            <a:ext cx="6393115" cy="1828800"/>
          </a:xfrm>
        </p:spPr>
        <p:txBody>
          <a:bodyPr>
            <a:normAutofit/>
          </a:bodyPr>
          <a:lstStyle/>
          <a:p>
            <a:r>
              <a:rPr lang="en-US" altLang="zh-CN"/>
              <a:t>Categorical</a:t>
            </a:r>
            <a:r>
              <a:rPr lang="zh-CN" altLang="en-US"/>
              <a:t> </a:t>
            </a:r>
            <a:r>
              <a:rPr lang="en-US" altLang="zh-CN"/>
              <a:t>&amp;</a:t>
            </a:r>
            <a:r>
              <a:rPr lang="zh-CN" altLang="en-US"/>
              <a:t> </a:t>
            </a:r>
            <a:r>
              <a:rPr lang="en-US" altLang="zh-CN"/>
              <a:t>Numerical</a:t>
            </a:r>
            <a:endParaRPr lang="en-US"/>
          </a:p>
        </p:txBody>
      </p:sp>
      <p:pic>
        <p:nvPicPr>
          <p:cNvPr id="4" name="Picture 3">
            <a:extLst>
              <a:ext uri="{FF2B5EF4-FFF2-40B4-BE49-F238E27FC236}">
                <a16:creationId xmlns:a16="http://schemas.microsoft.com/office/drawing/2014/main" id="{DCEECFBB-1A6A-0B4B-80BF-F02656C17FC2}"/>
              </a:ext>
            </a:extLst>
          </p:cNvPr>
          <p:cNvPicPr>
            <a:picLocks noChangeAspect="1"/>
          </p:cNvPicPr>
          <p:nvPr/>
        </p:nvPicPr>
        <p:blipFill rotWithShape="1">
          <a:blip r:embed="rId3"/>
          <a:srcRect l="9562" r="6644" b="-3"/>
          <a:stretch/>
        </p:blipFill>
        <p:spPr>
          <a:xfrm>
            <a:off x="1010936" y="572469"/>
            <a:ext cx="2991801" cy="2677887"/>
          </a:xfrm>
          <a:prstGeom prst="roundRect">
            <a:avLst>
              <a:gd name="adj" fmla="val 4380"/>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pic>
        <p:nvPicPr>
          <p:cNvPr id="5" name="Picture 4">
            <a:extLst>
              <a:ext uri="{FF2B5EF4-FFF2-40B4-BE49-F238E27FC236}">
                <a16:creationId xmlns:a16="http://schemas.microsoft.com/office/drawing/2014/main" id="{B728BEC9-ACEA-BC44-9A0D-CA1F284FD905}"/>
              </a:ext>
            </a:extLst>
          </p:cNvPr>
          <p:cNvPicPr>
            <a:picLocks noChangeAspect="1"/>
          </p:cNvPicPr>
          <p:nvPr/>
        </p:nvPicPr>
        <p:blipFill rotWithShape="1">
          <a:blip r:embed="rId4"/>
          <a:srcRect l="24077" r="13081" b="2"/>
          <a:stretch/>
        </p:blipFill>
        <p:spPr>
          <a:xfrm>
            <a:off x="1007930" y="3429967"/>
            <a:ext cx="2991801" cy="2677887"/>
          </a:xfrm>
          <a:prstGeom prst="roundRect">
            <a:avLst>
              <a:gd name="adj" fmla="val 4380"/>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12" name="Content Placeholder 11">
            <a:extLst>
              <a:ext uri="{FF2B5EF4-FFF2-40B4-BE49-F238E27FC236}">
                <a16:creationId xmlns:a16="http://schemas.microsoft.com/office/drawing/2014/main" id="{8A08CB2E-CEC1-4240-B327-311E9FF7252D}"/>
              </a:ext>
            </a:extLst>
          </p:cNvPr>
          <p:cNvSpPr>
            <a:spLocks noGrp="1"/>
          </p:cNvSpPr>
          <p:nvPr>
            <p:ph idx="1"/>
          </p:nvPr>
        </p:nvSpPr>
        <p:spPr>
          <a:xfrm>
            <a:off x="4616717" y="2237984"/>
            <a:ext cx="6393116" cy="3978727"/>
          </a:xfrm>
        </p:spPr>
        <p:txBody>
          <a:bodyPr>
            <a:normAutofit/>
          </a:bodyPr>
          <a:lstStyle/>
          <a:p>
            <a:r>
              <a:rPr lang="en-US" dirty="0"/>
              <a:t>W</a:t>
            </a:r>
            <a:r>
              <a:rPr lang="en-CN" dirty="0"/>
              <a:t>ha</a:t>
            </a:r>
            <a:r>
              <a:rPr lang="en-US" altLang="zh-CN" dirty="0"/>
              <a:t>t’s</a:t>
            </a:r>
            <a:r>
              <a:rPr lang="zh-CN" altLang="en-US" dirty="0"/>
              <a:t> </a:t>
            </a:r>
            <a:r>
              <a:rPr lang="en-US" altLang="zh-CN" dirty="0"/>
              <a:t>the</a:t>
            </a:r>
            <a:r>
              <a:rPr lang="zh-CN" altLang="en-US" dirty="0"/>
              <a:t> </a:t>
            </a:r>
            <a:r>
              <a:rPr lang="en-US" altLang="zh-CN" dirty="0"/>
              <a:t>different?</a:t>
            </a:r>
            <a:endParaRPr lang="en-CN" dirty="0"/>
          </a:p>
        </p:txBody>
      </p:sp>
    </p:spTree>
    <p:extLst>
      <p:ext uri="{BB962C8B-B14F-4D97-AF65-F5344CB8AC3E}">
        <p14:creationId xmlns:p14="http://schemas.microsoft.com/office/powerpoint/2010/main" val="14214055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23F3C6-65FF-EC43-BE6A-3874EC1211DB}"/>
              </a:ext>
            </a:extLst>
          </p:cNvPr>
          <p:cNvPicPr>
            <a:picLocks noChangeAspect="1"/>
          </p:cNvPicPr>
          <p:nvPr/>
        </p:nvPicPr>
        <p:blipFill rotWithShape="1">
          <a:blip r:embed="rId3"/>
          <a:srcRect l="14576" r="17399" b="-1"/>
          <a:stretch/>
        </p:blipFill>
        <p:spPr>
          <a:xfrm>
            <a:off x="707739" y="2717975"/>
            <a:ext cx="4765597" cy="3240120"/>
          </a:xfrm>
          <a:custGeom>
            <a:avLst/>
            <a:gdLst/>
            <a:ahLst/>
            <a:cxnLst/>
            <a:rect l="l" t="t" r="r" b="b"/>
            <a:pathLst>
              <a:path w="3416888" h="3240120">
                <a:moveTo>
                  <a:pt x="0" y="0"/>
                </a:moveTo>
                <a:lnTo>
                  <a:pt x="3416888" y="0"/>
                </a:lnTo>
                <a:lnTo>
                  <a:pt x="3416888" y="3119948"/>
                </a:lnTo>
                <a:cubicBezTo>
                  <a:pt x="3416888" y="3186317"/>
                  <a:pt x="3363085" y="3240120"/>
                  <a:pt x="3296716" y="3240120"/>
                </a:cubicBezTo>
                <a:lnTo>
                  <a:pt x="120172" y="3240120"/>
                </a:lnTo>
                <a:cubicBezTo>
                  <a:pt x="53803" y="3240120"/>
                  <a:pt x="0" y="3186317"/>
                  <a:pt x="0" y="3119948"/>
                </a:cubicBezTo>
                <a:close/>
              </a:path>
            </a:pathLst>
          </a:cu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pic>
        <p:nvPicPr>
          <p:cNvPr id="4" name="Picture 3">
            <a:extLst>
              <a:ext uri="{FF2B5EF4-FFF2-40B4-BE49-F238E27FC236}">
                <a16:creationId xmlns:a16="http://schemas.microsoft.com/office/drawing/2014/main" id="{6E718457-59FB-0A4B-94A4-55F38540526B}"/>
              </a:ext>
            </a:extLst>
          </p:cNvPr>
          <p:cNvPicPr>
            <a:picLocks noChangeAspect="1"/>
          </p:cNvPicPr>
          <p:nvPr/>
        </p:nvPicPr>
        <p:blipFill rotWithShape="1">
          <a:blip r:embed="rId4"/>
          <a:srcRect t="11894"/>
          <a:stretch/>
        </p:blipFill>
        <p:spPr>
          <a:xfrm>
            <a:off x="707739" y="609600"/>
            <a:ext cx="4765597" cy="2057399"/>
          </a:xfrm>
          <a:custGeom>
            <a:avLst/>
            <a:gdLst/>
            <a:ahLst/>
            <a:cxnLst/>
            <a:rect l="l" t="t" r="r" b="b"/>
            <a:pathLst>
              <a:path w="3416888" h="2057399">
                <a:moveTo>
                  <a:pt x="120172" y="0"/>
                </a:moveTo>
                <a:lnTo>
                  <a:pt x="3296716" y="0"/>
                </a:lnTo>
                <a:cubicBezTo>
                  <a:pt x="3363085" y="0"/>
                  <a:pt x="3416888" y="53803"/>
                  <a:pt x="3416888" y="120172"/>
                </a:cubicBezTo>
                <a:lnTo>
                  <a:pt x="3416888" y="2057399"/>
                </a:lnTo>
                <a:lnTo>
                  <a:pt x="0" y="2057399"/>
                </a:lnTo>
                <a:lnTo>
                  <a:pt x="0" y="120172"/>
                </a:lnTo>
                <a:cubicBezTo>
                  <a:pt x="0" y="53803"/>
                  <a:pt x="53803" y="0"/>
                  <a:pt x="120172" y="0"/>
                </a:cubicBezTo>
                <a:close/>
              </a:path>
            </a:pathLst>
          </a:cu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Content Placeholder 2">
            <a:extLst>
              <a:ext uri="{FF2B5EF4-FFF2-40B4-BE49-F238E27FC236}">
                <a16:creationId xmlns:a16="http://schemas.microsoft.com/office/drawing/2014/main" id="{44CE05E5-9DF7-E34E-92B4-19AEC88CFE08}"/>
              </a:ext>
            </a:extLst>
          </p:cNvPr>
          <p:cNvSpPr>
            <a:spLocks noGrp="1"/>
          </p:cNvSpPr>
          <p:nvPr>
            <p:ph idx="1"/>
          </p:nvPr>
        </p:nvSpPr>
        <p:spPr>
          <a:xfrm>
            <a:off x="6096000" y="1427538"/>
            <a:ext cx="5435760" cy="3288445"/>
          </a:xfrm>
        </p:spPr>
        <p:txBody>
          <a:bodyPr>
            <a:normAutofit/>
          </a:bodyPr>
          <a:lstStyle/>
          <a:p>
            <a:pPr>
              <a:lnSpc>
                <a:spcPct val="90000"/>
              </a:lnSpc>
            </a:pPr>
            <a:r>
              <a:rPr lang="en-US" altLang="zh-CN" sz="1400" dirty="0"/>
              <a:t>Categorical</a:t>
            </a:r>
            <a:r>
              <a:rPr lang="zh-CN" altLang="en-US" sz="1400" dirty="0"/>
              <a:t> </a:t>
            </a:r>
            <a:endParaRPr lang="en-US" altLang="zh-CN" sz="1400" dirty="0"/>
          </a:p>
          <a:p>
            <a:pPr lvl="1">
              <a:lnSpc>
                <a:spcPct val="90000"/>
              </a:lnSpc>
            </a:pPr>
            <a:r>
              <a:rPr lang="en-US" altLang="zh-CN" sz="1400" dirty="0"/>
              <a:t>Could</a:t>
            </a:r>
            <a:r>
              <a:rPr lang="zh-CN" altLang="en-US" sz="1400" dirty="0"/>
              <a:t> </a:t>
            </a:r>
            <a:r>
              <a:rPr lang="en-US" altLang="zh-CN" sz="1400" dirty="0"/>
              <a:t>not</a:t>
            </a:r>
            <a:r>
              <a:rPr lang="zh-CN" altLang="en-US" sz="1400" dirty="0"/>
              <a:t> </a:t>
            </a:r>
            <a:r>
              <a:rPr lang="en-US" altLang="zh-CN" sz="1400" dirty="0"/>
              <a:t>be</a:t>
            </a:r>
            <a:r>
              <a:rPr lang="zh-CN" altLang="en-US" sz="1400" dirty="0"/>
              <a:t> </a:t>
            </a:r>
            <a:r>
              <a:rPr lang="en-US" altLang="zh-CN" sz="1400" dirty="0"/>
              <a:t>compared</a:t>
            </a:r>
            <a:r>
              <a:rPr lang="zh-CN" altLang="en-US" sz="1400" dirty="0"/>
              <a:t> </a:t>
            </a:r>
            <a:endParaRPr lang="en-US" altLang="zh-CN" sz="1400" dirty="0"/>
          </a:p>
          <a:p>
            <a:pPr lvl="1">
              <a:lnSpc>
                <a:spcPct val="90000"/>
              </a:lnSpc>
            </a:pPr>
            <a:r>
              <a:rPr lang="en-US" altLang="zh-CN" sz="1400" dirty="0"/>
              <a:t>Could</a:t>
            </a:r>
            <a:r>
              <a:rPr lang="zh-CN" altLang="en-US" sz="1400" dirty="0"/>
              <a:t> </a:t>
            </a:r>
            <a:r>
              <a:rPr lang="en-US" altLang="zh-CN" sz="1400" dirty="0"/>
              <a:t>not</a:t>
            </a:r>
            <a:r>
              <a:rPr lang="zh-CN" altLang="en-US" sz="1400" dirty="0"/>
              <a:t> </a:t>
            </a:r>
            <a:r>
              <a:rPr lang="en-US" altLang="zh-CN" sz="1400" dirty="0"/>
              <a:t>be</a:t>
            </a:r>
            <a:r>
              <a:rPr lang="zh-CN" altLang="en-US" sz="1400" dirty="0"/>
              <a:t> </a:t>
            </a:r>
            <a:r>
              <a:rPr lang="en-US" altLang="zh-CN" sz="1400" dirty="0"/>
              <a:t>sorted</a:t>
            </a:r>
          </a:p>
          <a:p>
            <a:pPr lvl="1">
              <a:lnSpc>
                <a:spcPct val="90000"/>
              </a:lnSpc>
            </a:pPr>
            <a:r>
              <a:rPr lang="en-US" altLang="zh-CN" sz="1400" dirty="0"/>
              <a:t>The</a:t>
            </a:r>
            <a:r>
              <a:rPr lang="zh-CN" altLang="en-US" sz="1400" dirty="0"/>
              <a:t> </a:t>
            </a:r>
            <a:r>
              <a:rPr lang="en-US" altLang="zh-CN" sz="1400" dirty="0"/>
              <a:t>Number</a:t>
            </a:r>
            <a:r>
              <a:rPr lang="zh-CN" altLang="en-US" sz="1400" dirty="0"/>
              <a:t> </a:t>
            </a:r>
            <a:r>
              <a:rPr lang="en-US" altLang="zh-CN" sz="1400" dirty="0"/>
              <a:t>just</a:t>
            </a:r>
            <a:r>
              <a:rPr lang="zh-CN" altLang="en-US" sz="1400" dirty="0"/>
              <a:t> </a:t>
            </a:r>
            <a:r>
              <a:rPr lang="en-US" altLang="zh-CN" sz="1400" dirty="0"/>
              <a:t>is</a:t>
            </a:r>
            <a:r>
              <a:rPr lang="zh-CN" altLang="en-US" sz="1400" dirty="0"/>
              <a:t> </a:t>
            </a:r>
            <a:r>
              <a:rPr lang="en-US" altLang="zh-CN" sz="1400" dirty="0"/>
              <a:t>a</a:t>
            </a:r>
            <a:r>
              <a:rPr lang="zh-CN" altLang="en-US" sz="1400" dirty="0"/>
              <a:t> </a:t>
            </a:r>
            <a:endParaRPr lang="en-US" altLang="zh-CN" sz="1400" dirty="0"/>
          </a:p>
          <a:p>
            <a:pPr marL="457200" lvl="1" indent="0">
              <a:lnSpc>
                <a:spcPct val="90000"/>
              </a:lnSpc>
              <a:buNone/>
            </a:pPr>
            <a:r>
              <a:rPr lang="zh-CN" altLang="en-US" sz="1400" dirty="0"/>
              <a:t>    </a:t>
            </a:r>
            <a:r>
              <a:rPr lang="en-US" altLang="zh-CN" sz="1400" dirty="0"/>
              <a:t>representation</a:t>
            </a:r>
          </a:p>
          <a:p>
            <a:pPr marL="457200" lvl="1" indent="0">
              <a:lnSpc>
                <a:spcPct val="90000"/>
              </a:lnSpc>
              <a:buNone/>
            </a:pPr>
            <a:endParaRPr lang="en-US" sz="1400" dirty="0"/>
          </a:p>
          <a:p>
            <a:pPr>
              <a:lnSpc>
                <a:spcPct val="90000"/>
              </a:lnSpc>
            </a:pPr>
            <a:r>
              <a:rPr lang="en-US" altLang="zh-CN" sz="1400" dirty="0"/>
              <a:t>Numerical</a:t>
            </a:r>
          </a:p>
          <a:p>
            <a:pPr lvl="1">
              <a:lnSpc>
                <a:spcPct val="90000"/>
              </a:lnSpc>
            </a:pPr>
            <a:r>
              <a:rPr lang="en-US" altLang="zh-CN" sz="1400" dirty="0"/>
              <a:t>Could</a:t>
            </a:r>
            <a:r>
              <a:rPr lang="zh-CN" altLang="en-US" sz="1400" dirty="0"/>
              <a:t> </a:t>
            </a:r>
            <a:r>
              <a:rPr lang="en-US" altLang="zh-CN" sz="1400" dirty="0"/>
              <a:t>be</a:t>
            </a:r>
            <a:r>
              <a:rPr lang="zh-CN" altLang="en-US" sz="1400" dirty="0"/>
              <a:t> </a:t>
            </a:r>
            <a:r>
              <a:rPr lang="en-US" altLang="zh-CN" sz="1400" dirty="0"/>
              <a:t>compared</a:t>
            </a:r>
          </a:p>
          <a:p>
            <a:pPr lvl="1">
              <a:lnSpc>
                <a:spcPct val="90000"/>
              </a:lnSpc>
            </a:pPr>
            <a:r>
              <a:rPr lang="en-US" altLang="zh-CN" sz="1400" dirty="0"/>
              <a:t>Could</a:t>
            </a:r>
            <a:r>
              <a:rPr lang="zh-CN" altLang="en-US" sz="1400" dirty="0"/>
              <a:t> </a:t>
            </a:r>
            <a:r>
              <a:rPr lang="en-US" altLang="zh-CN" sz="1400" dirty="0"/>
              <a:t>be</a:t>
            </a:r>
            <a:r>
              <a:rPr lang="zh-CN" altLang="en-US" sz="1400" dirty="0"/>
              <a:t> </a:t>
            </a:r>
            <a:r>
              <a:rPr lang="en-US" altLang="zh-CN" sz="1400" dirty="0"/>
              <a:t>sorted</a:t>
            </a:r>
          </a:p>
          <a:p>
            <a:pPr lvl="1">
              <a:lnSpc>
                <a:spcPct val="90000"/>
              </a:lnSpc>
            </a:pPr>
            <a:r>
              <a:rPr lang="en-US" altLang="zh-CN" sz="1400" dirty="0"/>
              <a:t>The</a:t>
            </a:r>
            <a:r>
              <a:rPr lang="zh-CN" altLang="en-US" sz="1400" dirty="0"/>
              <a:t> </a:t>
            </a:r>
            <a:r>
              <a:rPr lang="en-US" altLang="zh-CN" sz="1400" dirty="0"/>
              <a:t>number</a:t>
            </a:r>
            <a:r>
              <a:rPr lang="zh-CN" altLang="en-US" sz="1400" dirty="0"/>
              <a:t> </a:t>
            </a:r>
            <a:r>
              <a:rPr lang="en-US" altLang="zh-CN" sz="1400" dirty="0"/>
              <a:t>with</a:t>
            </a:r>
            <a:r>
              <a:rPr lang="zh-CN" altLang="en-US" sz="1400" dirty="0"/>
              <a:t> </a:t>
            </a:r>
            <a:r>
              <a:rPr lang="en-US" altLang="zh-CN" sz="1400" dirty="0"/>
              <a:t>attribute</a:t>
            </a:r>
            <a:r>
              <a:rPr lang="zh-CN" altLang="en-US" sz="1400" dirty="0"/>
              <a:t> </a:t>
            </a:r>
            <a:endParaRPr lang="en-US" sz="1400" dirty="0"/>
          </a:p>
        </p:txBody>
      </p:sp>
    </p:spTree>
    <p:extLst>
      <p:ext uri="{BB962C8B-B14F-4D97-AF65-F5344CB8AC3E}">
        <p14:creationId xmlns:p14="http://schemas.microsoft.com/office/powerpoint/2010/main" val="11128077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B1C15-EA0F-C843-A941-5EB94AD1511C}"/>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4000">
                <a:effectLst>
                  <a:glow rad="38100">
                    <a:schemeClr val="bg1">
                      <a:lumMod val="65000"/>
                      <a:lumOff val="35000"/>
                      <a:alpha val="50000"/>
                    </a:schemeClr>
                  </a:glow>
                  <a:outerShdw blurRad="28575" dist="31750" dir="13200000" algn="tl" rotWithShape="0">
                    <a:srgbClr val="000000">
                      <a:alpha val="25000"/>
                    </a:srgbClr>
                  </a:outerShdw>
                </a:effectLst>
              </a:rPr>
              <a:t>W</a:t>
            </a:r>
            <a:r>
              <a:rPr lang="en-US" altLang="zh-CN" sz="4000">
                <a:effectLst>
                  <a:glow rad="38100">
                    <a:schemeClr val="bg1">
                      <a:lumMod val="65000"/>
                      <a:lumOff val="35000"/>
                      <a:alpha val="50000"/>
                    </a:schemeClr>
                  </a:glow>
                  <a:outerShdw blurRad="28575" dist="31750" dir="13200000" algn="tl" rotWithShape="0">
                    <a:srgbClr val="000000">
                      <a:alpha val="25000"/>
                    </a:srgbClr>
                  </a:outerShdw>
                </a:effectLst>
              </a:rPr>
              <a:t>hy it counts?</a:t>
            </a:r>
            <a:endParaRPr lang="en-US" sz="400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4" name="Content Placeholder 3">
            <a:extLst>
              <a:ext uri="{FF2B5EF4-FFF2-40B4-BE49-F238E27FC236}">
                <a16:creationId xmlns:a16="http://schemas.microsoft.com/office/drawing/2014/main" id="{64E48079-8B53-BF44-80EA-22C5274E54AA}"/>
              </a:ext>
            </a:extLst>
          </p:cNvPr>
          <p:cNvPicPr>
            <a:picLocks noGrp="1" noChangeAspect="1"/>
          </p:cNvPicPr>
          <p:nvPr>
            <p:ph idx="1"/>
          </p:nvPr>
        </p:nvPicPr>
        <p:blipFill>
          <a:blip r:embed="rId3"/>
          <a:stretch>
            <a:fillRect/>
          </a:stretch>
        </p:blipFill>
        <p:spPr>
          <a:xfrm>
            <a:off x="636915" y="837470"/>
            <a:ext cx="6915663" cy="5186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8514856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BF404-EB29-A84E-BF19-638E22B6B15E}"/>
              </a:ext>
            </a:extLst>
          </p:cNvPr>
          <p:cNvSpPr>
            <a:spLocks noGrp="1"/>
          </p:cNvSpPr>
          <p:nvPr>
            <p:ph type="title"/>
          </p:nvPr>
        </p:nvSpPr>
        <p:spPr>
          <a:xfrm>
            <a:off x="819179" y="669837"/>
            <a:ext cx="9905998" cy="1905000"/>
          </a:xfrm>
        </p:spPr>
        <p:txBody>
          <a:bodyPr/>
          <a:lstStyle/>
          <a:p>
            <a:r>
              <a:rPr lang="en-US" altLang="zh-CN" dirty="0">
                <a:solidFill>
                  <a:schemeClr val="tx2">
                    <a:lumMod val="90000"/>
                  </a:schemeClr>
                </a:solidFill>
              </a:rPr>
              <a:t>One-Hot</a:t>
            </a:r>
            <a:r>
              <a:rPr lang="zh-CN" altLang="en-US" dirty="0">
                <a:solidFill>
                  <a:schemeClr val="tx2">
                    <a:lumMod val="90000"/>
                  </a:schemeClr>
                </a:solidFill>
              </a:rPr>
              <a:t> </a:t>
            </a:r>
            <a:r>
              <a:rPr lang="en-US" altLang="zh-CN" dirty="0">
                <a:solidFill>
                  <a:schemeClr val="tx2">
                    <a:lumMod val="90000"/>
                  </a:schemeClr>
                </a:solidFill>
              </a:rPr>
              <a:t>and</a:t>
            </a:r>
            <a:r>
              <a:rPr lang="zh-CN" altLang="en-US" dirty="0">
                <a:solidFill>
                  <a:schemeClr val="tx2">
                    <a:lumMod val="90000"/>
                  </a:schemeClr>
                </a:solidFill>
              </a:rPr>
              <a:t> </a:t>
            </a:r>
            <a:r>
              <a:rPr lang="en-US" altLang="zh-CN" dirty="0">
                <a:solidFill>
                  <a:schemeClr val="tx2">
                    <a:lumMod val="90000"/>
                  </a:schemeClr>
                </a:solidFill>
              </a:rPr>
              <a:t>Embedding</a:t>
            </a:r>
            <a:endParaRPr lang="en-US" dirty="0">
              <a:solidFill>
                <a:schemeClr val="tx2">
                  <a:lumMod val="90000"/>
                </a:schemeClr>
              </a:solidFill>
            </a:endParaRPr>
          </a:p>
        </p:txBody>
      </p:sp>
      <p:sp>
        <p:nvSpPr>
          <p:cNvPr id="3" name="Content Placeholder 2">
            <a:extLst>
              <a:ext uri="{FF2B5EF4-FFF2-40B4-BE49-F238E27FC236}">
                <a16:creationId xmlns:a16="http://schemas.microsoft.com/office/drawing/2014/main" id="{D1817D7B-F972-E048-9389-28DAEB2AED8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BE21B89-C4D9-F343-B952-72DD46EF93A0}"/>
              </a:ext>
            </a:extLst>
          </p:cNvPr>
          <p:cNvPicPr>
            <a:picLocks noChangeAspect="1"/>
          </p:cNvPicPr>
          <p:nvPr/>
        </p:nvPicPr>
        <p:blipFill>
          <a:blip r:embed="rId2"/>
          <a:stretch>
            <a:fillRect/>
          </a:stretch>
        </p:blipFill>
        <p:spPr>
          <a:xfrm>
            <a:off x="746271" y="2482675"/>
            <a:ext cx="5136448" cy="2865437"/>
          </a:xfrm>
          <a:prstGeom prst="rect">
            <a:avLst/>
          </a:prstGeom>
        </p:spPr>
      </p:pic>
      <p:pic>
        <p:nvPicPr>
          <p:cNvPr id="6" name="Picture 5">
            <a:extLst>
              <a:ext uri="{FF2B5EF4-FFF2-40B4-BE49-F238E27FC236}">
                <a16:creationId xmlns:a16="http://schemas.microsoft.com/office/drawing/2014/main" id="{6357ADA8-EE1D-FC47-87BB-5C38F1A4ABF8}"/>
              </a:ext>
            </a:extLst>
          </p:cNvPr>
          <p:cNvPicPr>
            <a:picLocks noChangeAspect="1"/>
          </p:cNvPicPr>
          <p:nvPr/>
        </p:nvPicPr>
        <p:blipFill>
          <a:blip r:embed="rId3"/>
          <a:stretch>
            <a:fillRect/>
          </a:stretch>
        </p:blipFill>
        <p:spPr>
          <a:xfrm>
            <a:off x="5983871" y="2482675"/>
            <a:ext cx="5094111" cy="2865438"/>
          </a:xfrm>
          <a:prstGeom prst="rect">
            <a:avLst/>
          </a:prstGeom>
        </p:spPr>
      </p:pic>
    </p:spTree>
    <p:extLst>
      <p:ext uri="{BB962C8B-B14F-4D97-AF65-F5344CB8AC3E}">
        <p14:creationId xmlns:p14="http://schemas.microsoft.com/office/powerpoint/2010/main" val="30788459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25503-6CB2-B141-B278-1844663544B1}"/>
              </a:ext>
            </a:extLst>
          </p:cNvPr>
          <p:cNvSpPr>
            <a:spLocks noGrp="1"/>
          </p:cNvSpPr>
          <p:nvPr>
            <p:ph type="title"/>
          </p:nvPr>
        </p:nvSpPr>
        <p:spPr>
          <a:xfrm>
            <a:off x="4303643" y="609600"/>
            <a:ext cx="6743767" cy="1905000"/>
          </a:xfrm>
        </p:spPr>
        <p:txBody>
          <a:bodyPr>
            <a:normAutofit/>
          </a:bodyPr>
          <a:lstStyle/>
          <a:p>
            <a:r>
              <a:rPr lang="en-US" dirty="0"/>
              <a:t>P</a:t>
            </a:r>
            <a:r>
              <a:rPr lang="en-CN" dirty="0"/>
              <a:t>ro</a:t>
            </a:r>
            <a:r>
              <a:rPr lang="en-US" altLang="zh-CN" dirty="0" err="1"/>
              <a:t>gramminig</a:t>
            </a:r>
            <a:r>
              <a:rPr lang="zh-CN" altLang="en-US" dirty="0"/>
              <a:t> </a:t>
            </a:r>
            <a:r>
              <a:rPr lang="en-US" altLang="zh-CN" dirty="0"/>
              <a:t>03-02</a:t>
            </a:r>
            <a:endParaRPr lang="en-CN" dirty="0"/>
          </a:p>
        </p:txBody>
      </p:sp>
      <p:pic>
        <p:nvPicPr>
          <p:cNvPr id="5" name="Picture 4" descr="Exclamation mark on a yellow background">
            <a:extLst>
              <a:ext uri="{FF2B5EF4-FFF2-40B4-BE49-F238E27FC236}">
                <a16:creationId xmlns:a16="http://schemas.microsoft.com/office/drawing/2014/main" id="{087E76F5-3C8B-4E12-A938-88F2A251F1C0}"/>
              </a:ext>
            </a:extLst>
          </p:cNvPr>
          <p:cNvPicPr>
            <a:picLocks noChangeAspect="1"/>
          </p:cNvPicPr>
          <p:nvPr/>
        </p:nvPicPr>
        <p:blipFill rotWithShape="1">
          <a:blip r:embed="rId3"/>
          <a:srcRect l="37075" r="24872"/>
          <a:stretch/>
        </p:blipFill>
        <p:spPr>
          <a:xfrm>
            <a:off x="257590"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
        <p:nvSpPr>
          <p:cNvPr id="3" name="Content Placeholder 2">
            <a:extLst>
              <a:ext uri="{FF2B5EF4-FFF2-40B4-BE49-F238E27FC236}">
                <a16:creationId xmlns:a16="http://schemas.microsoft.com/office/drawing/2014/main" id="{264F0F4B-5E4C-4246-B8C3-CFCF72F64000}"/>
              </a:ext>
            </a:extLst>
          </p:cNvPr>
          <p:cNvSpPr>
            <a:spLocks noGrp="1"/>
          </p:cNvSpPr>
          <p:nvPr>
            <p:ph idx="1"/>
          </p:nvPr>
        </p:nvSpPr>
        <p:spPr>
          <a:xfrm>
            <a:off x="4303643" y="2666999"/>
            <a:ext cx="7046844" cy="3415749"/>
          </a:xfrm>
        </p:spPr>
        <p:txBody>
          <a:bodyPr>
            <a:normAutofit/>
          </a:bodyPr>
          <a:lstStyle/>
          <a:p>
            <a:r>
              <a:rPr lang="en-US" altLang="zh-CN" dirty="0"/>
              <a:t>&gt;&gt;&gt;</a:t>
            </a:r>
            <a:r>
              <a:rPr lang="zh-CN" altLang="en-US" dirty="0"/>
              <a:t> </a:t>
            </a:r>
            <a:r>
              <a:rPr lang="en-US" altLang="zh-CN" dirty="0"/>
              <a:t>one-hot</a:t>
            </a:r>
          </a:p>
          <a:p>
            <a:endParaRPr lang="en-US" altLang="zh-CN" dirty="0"/>
          </a:p>
          <a:p>
            <a:endParaRPr lang="en-US" altLang="zh-CN" dirty="0"/>
          </a:p>
          <a:p>
            <a:r>
              <a:rPr lang="en-US" altLang="zh-CN" dirty="0"/>
              <a:t>&gt;&gt;&gt;</a:t>
            </a:r>
            <a:r>
              <a:rPr lang="zh-CN" altLang="en-US" dirty="0"/>
              <a:t> </a:t>
            </a:r>
            <a:r>
              <a:rPr lang="en-US" altLang="zh-CN" dirty="0"/>
              <a:t>normalization</a:t>
            </a:r>
            <a:r>
              <a:rPr lang="zh-CN" altLang="en-US" dirty="0"/>
              <a:t> </a:t>
            </a:r>
            <a:r>
              <a:rPr lang="en-US" altLang="zh-CN" dirty="0"/>
              <a:t>and</a:t>
            </a:r>
            <a:r>
              <a:rPr lang="zh-CN" altLang="en-US" dirty="0"/>
              <a:t> </a:t>
            </a:r>
            <a:r>
              <a:rPr lang="en-US" altLang="zh-CN" dirty="0"/>
              <a:t>standardized</a:t>
            </a:r>
            <a:r>
              <a:rPr lang="zh-CN" altLang="en-US" dirty="0"/>
              <a:t> </a:t>
            </a:r>
            <a:endParaRPr lang="en-CN" dirty="0"/>
          </a:p>
        </p:txBody>
      </p:sp>
    </p:spTree>
    <p:extLst>
      <p:ext uri="{BB962C8B-B14F-4D97-AF65-F5344CB8AC3E}">
        <p14:creationId xmlns:p14="http://schemas.microsoft.com/office/powerpoint/2010/main" val="12808501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3074" name="Picture 2" descr="Banner Are You Ready Illustration Royalty Free Cliparts, Vectors, And Stock  Illustration. Image 93168842.">
            <a:extLst>
              <a:ext uri="{FF2B5EF4-FFF2-40B4-BE49-F238E27FC236}">
                <a16:creationId xmlns:a16="http://schemas.microsoft.com/office/drawing/2014/main" id="{73844A35-327D-264D-A142-8C0C4E53DE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79" r="33081" b="1"/>
          <a:stretch/>
        </p:blipFill>
        <p:spPr bwMode="auto">
          <a:xfrm>
            <a:off x="257590" y="10"/>
            <a:ext cx="3479523" cy="6857990"/>
          </a:xfrm>
          <a:prstGeom prst="rect">
            <a:avLst/>
          </a:prstGeom>
          <a:noFill/>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0507FEF-E34B-A849-8E8B-C6560959D409}"/>
              </a:ext>
            </a:extLst>
          </p:cNvPr>
          <p:cNvSpPr>
            <a:spLocks noGrp="1"/>
          </p:cNvSpPr>
          <p:nvPr>
            <p:ph idx="1"/>
          </p:nvPr>
        </p:nvSpPr>
        <p:spPr>
          <a:xfrm>
            <a:off x="4229501" y="850555"/>
            <a:ext cx="7385849" cy="4747056"/>
          </a:xfrm>
        </p:spPr>
        <p:txBody>
          <a:bodyPr>
            <a:normAutofit/>
          </a:bodyPr>
          <a:lstStyle/>
          <a:p>
            <a:r>
              <a:rPr lang="en-CN" sz="3600" dirty="0"/>
              <a:t>NOW</a:t>
            </a:r>
            <a:r>
              <a:rPr lang="zh-CN" altLang="en-US" sz="3600" dirty="0"/>
              <a:t> </a:t>
            </a:r>
            <a:r>
              <a:rPr lang="en-US" altLang="zh-CN" sz="3600" dirty="0"/>
              <a:t>are</a:t>
            </a:r>
            <a:r>
              <a:rPr lang="zh-CN" altLang="en-US" sz="3600" dirty="0"/>
              <a:t> </a:t>
            </a:r>
            <a:r>
              <a:rPr lang="en-US" altLang="zh-CN" sz="3600" dirty="0"/>
              <a:t>are</a:t>
            </a:r>
            <a:r>
              <a:rPr lang="zh-CN" altLang="en-US" sz="3600" dirty="0"/>
              <a:t> </a:t>
            </a:r>
            <a:r>
              <a:rPr lang="en-US" altLang="zh-CN" sz="3600" dirty="0"/>
              <a:t>read</a:t>
            </a:r>
            <a:r>
              <a:rPr lang="zh-CN" altLang="en-US" sz="3600" dirty="0"/>
              <a:t> </a:t>
            </a:r>
            <a:r>
              <a:rPr lang="en-US" altLang="zh-CN" sz="3600" dirty="0"/>
              <a:t>for</a:t>
            </a:r>
            <a:r>
              <a:rPr lang="zh-CN" altLang="en-US" sz="3600" dirty="0"/>
              <a:t> </a:t>
            </a:r>
            <a:r>
              <a:rPr lang="en-US" altLang="zh-CN" sz="3600" dirty="0"/>
              <a:t>a</a:t>
            </a:r>
            <a:r>
              <a:rPr lang="zh-CN" altLang="en-US" sz="3600" dirty="0"/>
              <a:t> </a:t>
            </a:r>
            <a:r>
              <a:rPr lang="en-US" altLang="zh-CN" sz="3600" dirty="0"/>
              <a:t>whole</a:t>
            </a:r>
            <a:r>
              <a:rPr lang="zh-CN" altLang="en-US" sz="3600" dirty="0"/>
              <a:t> </a:t>
            </a:r>
            <a:r>
              <a:rPr lang="en-US" altLang="zh-CN" sz="3600" dirty="0"/>
              <a:t>classification</a:t>
            </a:r>
            <a:r>
              <a:rPr lang="zh-CN" altLang="en-US" sz="3600" dirty="0"/>
              <a:t> </a:t>
            </a:r>
            <a:r>
              <a:rPr lang="en-US" altLang="zh-CN" sz="3600" dirty="0"/>
              <a:t>task</a:t>
            </a:r>
            <a:r>
              <a:rPr lang="zh-CN" altLang="en-US" sz="3600" dirty="0"/>
              <a:t> </a:t>
            </a:r>
            <a:endParaRPr lang="en-US" altLang="zh-CN" sz="3600" dirty="0"/>
          </a:p>
          <a:p>
            <a:endParaRPr lang="en-US" sz="3600" dirty="0"/>
          </a:p>
          <a:p>
            <a:r>
              <a:rPr lang="en-US" sz="3600" dirty="0" err="1">
                <a:latin typeface="KaiTi" panose="02010609060101010101" pitchFamily="49" charset="-122"/>
                <a:ea typeface="KaiTi" panose="02010609060101010101" pitchFamily="49" charset="-122"/>
              </a:rPr>
              <a:t>现在我们已经做好准备解决完整的分类问题了</a:t>
            </a:r>
            <a:endParaRPr lang="en-CN" sz="3600"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28161934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341DD-4AF6-EF4B-9C69-5DBAA18789D0}"/>
              </a:ext>
            </a:extLst>
          </p:cNvPr>
          <p:cNvSpPr>
            <a:spLocks noGrp="1"/>
          </p:cNvSpPr>
          <p:nvPr>
            <p:ph type="title"/>
          </p:nvPr>
        </p:nvSpPr>
        <p:spPr/>
        <p:txBody>
          <a:bodyPr/>
          <a:lstStyle/>
          <a:p>
            <a:r>
              <a:rPr lang="en-US" dirty="0"/>
              <a:t>Pro</a:t>
            </a:r>
            <a:r>
              <a:rPr lang="en-US" altLang="zh-CN" dirty="0"/>
              <a:t>gramming-04-01</a:t>
            </a:r>
            <a:br>
              <a:rPr lang="en-US" altLang="zh-CN" dirty="0"/>
            </a:br>
            <a:br>
              <a:rPr lang="en-US" dirty="0"/>
            </a:br>
            <a:r>
              <a:rPr lang="en-US" dirty="0"/>
              <a:t>L</a:t>
            </a:r>
            <a:r>
              <a:rPr lang="en-CN" dirty="0"/>
              <a:t>inear</a:t>
            </a:r>
            <a:r>
              <a:rPr lang="zh-CN" altLang="en-US" dirty="0"/>
              <a:t> </a:t>
            </a:r>
            <a:r>
              <a:rPr lang="en-US" altLang="zh-CN" dirty="0"/>
              <a:t>regression</a:t>
            </a:r>
            <a:r>
              <a:rPr lang="zh-CN" altLang="en-US" dirty="0"/>
              <a:t> </a:t>
            </a:r>
            <a:r>
              <a:rPr lang="en-US" altLang="zh-CN" dirty="0"/>
              <a:t>principle</a:t>
            </a:r>
            <a:r>
              <a:rPr lang="zh-CN" altLang="en-US" dirty="0"/>
              <a:t> </a:t>
            </a:r>
            <a:r>
              <a:rPr lang="en-US" altLang="zh-CN" dirty="0"/>
              <a:t>and</a:t>
            </a:r>
            <a:r>
              <a:rPr lang="zh-CN" altLang="en-US" dirty="0"/>
              <a:t> </a:t>
            </a:r>
            <a:r>
              <a:rPr lang="en-US" altLang="zh-CN" dirty="0"/>
              <a:t>method</a:t>
            </a:r>
            <a:r>
              <a:rPr lang="zh-CN" altLang="en-US" dirty="0"/>
              <a:t> </a:t>
            </a:r>
            <a:endParaRPr lang="en-CN" dirty="0"/>
          </a:p>
        </p:txBody>
      </p:sp>
      <p:sp>
        <p:nvSpPr>
          <p:cNvPr id="3" name="Content Placeholder 2">
            <a:extLst>
              <a:ext uri="{FF2B5EF4-FFF2-40B4-BE49-F238E27FC236}">
                <a16:creationId xmlns:a16="http://schemas.microsoft.com/office/drawing/2014/main" id="{A8DA0E20-13DC-8A40-8EF6-D97D7FDFB840}"/>
              </a:ext>
            </a:extLst>
          </p:cNvPr>
          <p:cNvSpPr>
            <a:spLocks noGrp="1"/>
          </p:cNvSpPr>
          <p:nvPr>
            <p:ph idx="1"/>
          </p:nvPr>
        </p:nvSpPr>
        <p:spPr/>
        <p:txBody>
          <a:bodyPr/>
          <a:lstStyle/>
          <a:p>
            <a:r>
              <a:rPr lang="en-US" altLang="zh-CN" dirty="0"/>
              <a:t>&gt;&gt;&gt;</a:t>
            </a:r>
            <a:r>
              <a:rPr lang="zh-CN" altLang="en-US" dirty="0"/>
              <a:t> </a:t>
            </a:r>
            <a:r>
              <a:rPr lang="en-US" altLang="zh-CN" dirty="0"/>
              <a:t>implement</a:t>
            </a:r>
            <a:r>
              <a:rPr lang="zh-CN" altLang="en-US" dirty="0"/>
              <a:t> </a:t>
            </a:r>
            <a:r>
              <a:rPr lang="en-US" altLang="zh-CN" dirty="0"/>
              <a:t>linear</a:t>
            </a:r>
            <a:r>
              <a:rPr lang="zh-CN" altLang="en-US" dirty="0"/>
              <a:t> </a:t>
            </a:r>
            <a:r>
              <a:rPr lang="en-US" altLang="zh-CN" dirty="0"/>
              <a:t>regression</a:t>
            </a:r>
            <a:r>
              <a:rPr lang="zh-CN" altLang="en-US" dirty="0"/>
              <a:t> </a:t>
            </a:r>
            <a:r>
              <a:rPr lang="en-US" altLang="zh-CN" dirty="0"/>
              <a:t>solve</a:t>
            </a:r>
            <a:r>
              <a:rPr lang="zh-CN" altLang="en-US" dirty="0"/>
              <a:t> </a:t>
            </a:r>
            <a:r>
              <a:rPr lang="en-US" altLang="zh-CN" dirty="0"/>
              <a:t>house</a:t>
            </a:r>
            <a:r>
              <a:rPr lang="zh-CN" altLang="en-US" dirty="0"/>
              <a:t> </a:t>
            </a:r>
            <a:r>
              <a:rPr lang="en-US" altLang="zh-CN" dirty="0"/>
              <a:t>price</a:t>
            </a:r>
            <a:r>
              <a:rPr lang="zh-CN" altLang="en-US" dirty="0"/>
              <a:t> </a:t>
            </a:r>
            <a:r>
              <a:rPr lang="en-US" altLang="zh-CN" dirty="0"/>
              <a:t>problem</a:t>
            </a:r>
          </a:p>
          <a:p>
            <a:r>
              <a:rPr lang="en-US" altLang="zh-CN" dirty="0"/>
              <a:t>&gt;&gt;&gt;</a:t>
            </a:r>
            <a:r>
              <a:rPr lang="zh-CN" altLang="en-US" dirty="0"/>
              <a:t> </a:t>
            </a:r>
            <a:r>
              <a:rPr lang="en-US" altLang="zh-CN" dirty="0"/>
              <a:t>the</a:t>
            </a:r>
            <a:r>
              <a:rPr lang="zh-CN" altLang="en-US" dirty="0"/>
              <a:t> </a:t>
            </a:r>
            <a:r>
              <a:rPr lang="en-US" altLang="zh-CN" dirty="0"/>
              <a:t>scikit</a:t>
            </a:r>
            <a:r>
              <a:rPr lang="zh-CN" altLang="en-US" dirty="0"/>
              <a:t> </a:t>
            </a:r>
            <a:r>
              <a:rPr lang="en-US" altLang="zh-CN" dirty="0"/>
              <a:t>learning</a:t>
            </a:r>
            <a:r>
              <a:rPr lang="zh-CN" altLang="en-US" dirty="0"/>
              <a:t> </a:t>
            </a:r>
            <a:r>
              <a:rPr lang="en-US" altLang="zh-CN" dirty="0"/>
              <a:t>for</a:t>
            </a:r>
            <a:r>
              <a:rPr lang="zh-CN" altLang="en-US" dirty="0"/>
              <a:t> </a:t>
            </a:r>
            <a:r>
              <a:rPr lang="en-US" altLang="zh-CN" dirty="0"/>
              <a:t>linear</a:t>
            </a:r>
            <a:r>
              <a:rPr lang="zh-CN" altLang="en-US" dirty="0"/>
              <a:t> </a:t>
            </a:r>
            <a:r>
              <a:rPr lang="en-US" altLang="zh-CN" dirty="0"/>
              <a:t>regression</a:t>
            </a:r>
            <a:endParaRPr lang="en-CN" dirty="0"/>
          </a:p>
        </p:txBody>
      </p:sp>
    </p:spTree>
    <p:extLst>
      <p:ext uri="{BB962C8B-B14F-4D97-AF65-F5344CB8AC3E}">
        <p14:creationId xmlns:p14="http://schemas.microsoft.com/office/powerpoint/2010/main" val="10369045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ADC7D-FA69-5A49-B261-4FF3B50DBF94}"/>
              </a:ext>
            </a:extLst>
          </p:cNvPr>
          <p:cNvSpPr>
            <a:spLocks noGrp="1"/>
          </p:cNvSpPr>
          <p:nvPr>
            <p:ph type="title"/>
          </p:nvPr>
        </p:nvSpPr>
        <p:spPr/>
        <p:txBody>
          <a:bodyPr/>
          <a:lstStyle/>
          <a:p>
            <a:r>
              <a:rPr lang="en-US" altLang="zh-CN" dirty="0"/>
              <a:t>Programming</a:t>
            </a:r>
            <a:r>
              <a:rPr lang="zh-CN" altLang="en-US" dirty="0"/>
              <a:t> </a:t>
            </a:r>
            <a:r>
              <a:rPr lang="en-US" altLang="zh-CN" dirty="0"/>
              <a:t>–</a:t>
            </a:r>
            <a:r>
              <a:rPr lang="zh-CN" altLang="en-US" dirty="0"/>
              <a:t> </a:t>
            </a:r>
            <a:r>
              <a:rPr lang="en-US" altLang="zh-CN" dirty="0"/>
              <a:t>04-</a:t>
            </a:r>
            <a:r>
              <a:rPr lang="zh-CN" altLang="en-US" dirty="0"/>
              <a:t> </a:t>
            </a:r>
            <a:r>
              <a:rPr lang="en-US" altLang="zh-CN" dirty="0"/>
              <a:t>02</a:t>
            </a:r>
            <a:br>
              <a:rPr lang="en-US" altLang="zh-CN" dirty="0"/>
            </a:br>
            <a:r>
              <a:rPr lang="en-US" altLang="zh-CN" dirty="0"/>
              <a:t>Binary</a:t>
            </a:r>
            <a:r>
              <a:rPr lang="zh-CN" altLang="en-US" dirty="0"/>
              <a:t> </a:t>
            </a:r>
            <a:r>
              <a:rPr lang="en-US" altLang="zh-CN" dirty="0"/>
              <a:t>classification</a:t>
            </a:r>
            <a:r>
              <a:rPr lang="zh-CN" altLang="en-US" dirty="0"/>
              <a:t> </a:t>
            </a:r>
            <a:r>
              <a:rPr lang="en-US" altLang="zh-CN" dirty="0"/>
              <a:t>problem</a:t>
            </a:r>
            <a:endParaRPr lang="en-CN" dirty="0"/>
          </a:p>
        </p:txBody>
      </p:sp>
      <p:sp>
        <p:nvSpPr>
          <p:cNvPr id="3" name="Content Placeholder 2">
            <a:extLst>
              <a:ext uri="{FF2B5EF4-FFF2-40B4-BE49-F238E27FC236}">
                <a16:creationId xmlns:a16="http://schemas.microsoft.com/office/drawing/2014/main" id="{7B1EFF23-CF10-F940-B240-7E01F05546FE}"/>
              </a:ext>
            </a:extLst>
          </p:cNvPr>
          <p:cNvSpPr>
            <a:spLocks noGrp="1"/>
          </p:cNvSpPr>
          <p:nvPr>
            <p:ph idx="1"/>
          </p:nvPr>
        </p:nvSpPr>
        <p:spPr/>
        <p:txBody>
          <a:bodyPr/>
          <a:lstStyle/>
          <a:p>
            <a:r>
              <a:rPr lang="en-US" altLang="zh-CN" dirty="0" err="1"/>
              <a:t>Biniary</a:t>
            </a:r>
            <a:r>
              <a:rPr lang="zh-CN" altLang="en-US" dirty="0"/>
              <a:t> </a:t>
            </a:r>
            <a:r>
              <a:rPr lang="en-US" altLang="zh-CN" dirty="0"/>
              <a:t>digital</a:t>
            </a:r>
            <a:r>
              <a:rPr lang="zh-CN" altLang="en-US" dirty="0"/>
              <a:t> </a:t>
            </a:r>
            <a:r>
              <a:rPr lang="en-US" altLang="zh-CN" dirty="0"/>
              <a:t>classification</a:t>
            </a:r>
            <a:endParaRPr lang="en-CN" dirty="0"/>
          </a:p>
        </p:txBody>
      </p:sp>
      <p:pic>
        <p:nvPicPr>
          <p:cNvPr id="9218" name="Picture 2">
            <a:extLst>
              <a:ext uri="{FF2B5EF4-FFF2-40B4-BE49-F238E27FC236}">
                <a16:creationId xmlns:a16="http://schemas.microsoft.com/office/drawing/2014/main" id="{B3E5FC50-1D2B-2B4F-838F-3854651CC5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4835" y="3575049"/>
            <a:ext cx="2768600" cy="1308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83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262ABC4B-37D8-4218-BDD8-6DF6A00C0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076" name="Picture 4" descr="Diabetes: Symptoms, treatment, and early diagnosis">
            <a:extLst>
              <a:ext uri="{FF2B5EF4-FFF2-40B4-BE49-F238E27FC236}">
                <a16:creationId xmlns:a16="http://schemas.microsoft.com/office/drawing/2014/main" id="{2B36BEF8-555E-214F-B64A-CAEEDDE357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274" r="-2" b="13067"/>
          <a:stretch/>
        </p:blipFill>
        <p:spPr bwMode="auto">
          <a:xfrm>
            <a:off x="321730" y="321732"/>
            <a:ext cx="5674897" cy="301740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Never too late to quit -- protective cells could cut risk of lung cancer  for ex-smokers | EurekAlert! Science News">
            <a:extLst>
              <a:ext uri="{FF2B5EF4-FFF2-40B4-BE49-F238E27FC236}">
                <a16:creationId xmlns:a16="http://schemas.microsoft.com/office/drawing/2014/main" id="{C9C9C790-4861-5545-A65F-05CDD8B41F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335" r="-2" b="7336"/>
          <a:stretch/>
        </p:blipFill>
        <p:spPr bwMode="auto">
          <a:xfrm>
            <a:off x="321730" y="3510853"/>
            <a:ext cx="5674897" cy="278995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VAC Mechanic Average Salary in Japan 2021 - The Complete Guide">
            <a:extLst>
              <a:ext uri="{FF2B5EF4-FFF2-40B4-BE49-F238E27FC236}">
                <a16:creationId xmlns:a16="http://schemas.microsoft.com/office/drawing/2014/main" id="{2C4C4541-F0E3-EB42-8745-D4F4FFD083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084" r="11291" b="-1"/>
          <a:stretch/>
        </p:blipFill>
        <p:spPr bwMode="auto">
          <a:xfrm>
            <a:off x="6195373" y="321733"/>
            <a:ext cx="5674897" cy="5979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513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 calcmode="lin" valueType="num">
                                      <p:cBhvr additive="base">
                                        <p:cTn id="7" dur="500" fill="hold"/>
                                        <p:tgtEl>
                                          <p:spTgt spid="3076"/>
                                        </p:tgtEl>
                                        <p:attrNameLst>
                                          <p:attrName>ppt_x</p:attrName>
                                        </p:attrNameLst>
                                      </p:cBhvr>
                                      <p:tavLst>
                                        <p:tav tm="0">
                                          <p:val>
                                            <p:strVal val="#ppt_x"/>
                                          </p:val>
                                        </p:tav>
                                        <p:tav tm="100000">
                                          <p:val>
                                            <p:strVal val="#ppt_x"/>
                                          </p:val>
                                        </p:tav>
                                      </p:tavLst>
                                    </p:anim>
                                    <p:anim calcmode="lin" valueType="num">
                                      <p:cBhvr additive="base">
                                        <p:cTn id="8"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74"/>
                                        </p:tgtEl>
                                        <p:attrNameLst>
                                          <p:attrName>style.visibility</p:attrName>
                                        </p:attrNameLst>
                                      </p:cBhvr>
                                      <p:to>
                                        <p:strVal val="visible"/>
                                      </p:to>
                                    </p:set>
                                    <p:anim calcmode="lin" valueType="num">
                                      <p:cBhvr additive="base">
                                        <p:cTn id="13" dur="500" fill="hold"/>
                                        <p:tgtEl>
                                          <p:spTgt spid="3074"/>
                                        </p:tgtEl>
                                        <p:attrNameLst>
                                          <p:attrName>ppt_x</p:attrName>
                                        </p:attrNameLst>
                                      </p:cBhvr>
                                      <p:tavLst>
                                        <p:tav tm="0">
                                          <p:val>
                                            <p:strVal val="#ppt_x"/>
                                          </p:val>
                                        </p:tav>
                                        <p:tav tm="100000">
                                          <p:val>
                                            <p:strVal val="#ppt_x"/>
                                          </p:val>
                                        </p:tav>
                                      </p:tavLst>
                                    </p:anim>
                                    <p:anim calcmode="lin" valueType="num">
                                      <p:cBhvr additive="base">
                                        <p:cTn id="14"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78"/>
                                        </p:tgtEl>
                                        <p:attrNameLst>
                                          <p:attrName>style.visibility</p:attrName>
                                        </p:attrNameLst>
                                      </p:cBhvr>
                                      <p:to>
                                        <p:strVal val="visible"/>
                                      </p:to>
                                    </p:set>
                                    <p:anim calcmode="lin" valueType="num">
                                      <p:cBhvr additive="base">
                                        <p:cTn id="19" dur="500" fill="hold"/>
                                        <p:tgtEl>
                                          <p:spTgt spid="3078"/>
                                        </p:tgtEl>
                                        <p:attrNameLst>
                                          <p:attrName>ppt_x</p:attrName>
                                        </p:attrNameLst>
                                      </p:cBhvr>
                                      <p:tavLst>
                                        <p:tav tm="0">
                                          <p:val>
                                            <p:strVal val="#ppt_x"/>
                                          </p:val>
                                        </p:tav>
                                        <p:tav tm="100000">
                                          <p:val>
                                            <p:strVal val="#ppt_x"/>
                                          </p:val>
                                        </p:tav>
                                      </p:tavLst>
                                    </p:anim>
                                    <p:anim calcmode="lin" valueType="num">
                                      <p:cBhvr additive="base">
                                        <p:cTn id="20" dur="500" fill="hold"/>
                                        <p:tgtEl>
                                          <p:spTgt spid="30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BFDC535F-AC0A-417D-96AB-6706BECACD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000"/>
          </a:xfrm>
          <a:prstGeom prst="rect">
            <a:avLst/>
          </a:prstGeom>
          <a:solidFill>
            <a:srgbClr val="695E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97AAAF8E-31DB-4148-8FCA-4D8233D691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953" y="484068"/>
            <a:ext cx="6898027" cy="58893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Analysis of 70 Studies Finds 71% Lower Breast Cancer Risk With Vitamin D  Level of 60 vs. 20 ng/ml - GrassrootsHealth">
            <a:extLst>
              <a:ext uri="{FF2B5EF4-FFF2-40B4-BE49-F238E27FC236}">
                <a16:creationId xmlns:a16="http://schemas.microsoft.com/office/drawing/2014/main" id="{F2714C8A-2437-AD47-8EF9-3932BF6BB1F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36112" y="806754"/>
            <a:ext cx="5217708" cy="5243929"/>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AA274328-4774-4DF9-BA53-452565122F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1393" y="484069"/>
            <a:ext cx="4145975" cy="349989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a:extLst>
              <a:ext uri="{FF2B5EF4-FFF2-40B4-BE49-F238E27FC236}">
                <a16:creationId xmlns:a16="http://schemas.microsoft.com/office/drawing/2014/main" id="{8749E5A9-9F69-DF40-B9C2-04D6E831B74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83059" y="964310"/>
            <a:ext cx="3502643" cy="2539416"/>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01C7B46D-2FEF-4FAA-915B-8B21A66BB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1393" y="4144834"/>
            <a:ext cx="4145975" cy="22115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Excess relative risk (ERR) of solid cancer in atomic bomb survivors. a... |  Download Scientific Diagram">
            <a:extLst>
              <a:ext uri="{FF2B5EF4-FFF2-40B4-BE49-F238E27FC236}">
                <a16:creationId xmlns:a16="http://schemas.microsoft.com/office/drawing/2014/main" id="{58527B00-92FD-D54E-A8EF-FED95C3F509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941047" y="4446259"/>
            <a:ext cx="3386667" cy="1608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4679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098" name="Picture 2" descr="TOP 23 QUOTES BY WILLIAM OF OCKHAM | A-Z Quotes">
            <a:extLst>
              <a:ext uri="{FF2B5EF4-FFF2-40B4-BE49-F238E27FC236}">
                <a16:creationId xmlns:a16="http://schemas.microsoft.com/office/drawing/2014/main" id="{8FEF6306-271E-F647-A998-6511C56916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0980" b="-2"/>
          <a:stretch/>
        </p:blipFill>
        <p:spPr bwMode="auto">
          <a:xfrm>
            <a:off x="97236" y="148282"/>
            <a:ext cx="11959379" cy="6314302"/>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2B1ACCDC-F7A8-AF4A-8A3B-AE3351657E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9665" y="4194078"/>
            <a:ext cx="3052119" cy="1695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6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C3213C9F-F1B6-4980-95B6-4F07946C5E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5291665" cy="5571066"/>
          </a:xfrm>
          <a:prstGeom prst="rect">
            <a:avLst/>
          </a:prstGeom>
          <a:solidFill>
            <a:srgbClr val="FFFFFF"/>
          </a:solidFill>
          <a:ln>
            <a:noFill/>
          </a:ln>
          <a:effectLst>
            <a:outerShdw blurRad="165100" dist="38100" dir="5400000" sx="102000" sy="102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The data sets in the Anscombe's quartet are designed to have approximately the same linear regression line (as well as nearly identical means, standard deviations, and correlations) but are graphically very different. This illustrates the pitfalls of relying solely on a fitted model to understand the relationship between variables.">
            <a:extLst>
              <a:ext uri="{FF2B5EF4-FFF2-40B4-BE49-F238E27FC236}">
                <a16:creationId xmlns:a16="http://schemas.microsoft.com/office/drawing/2014/main" id="{4FF0D258-0D81-CC4D-829E-50EF9F67477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04334" y="1633369"/>
            <a:ext cx="4948242" cy="3599845"/>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2AA28026-5AE8-4702-8944-83B64C4869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5" y="643467"/>
            <a:ext cx="5291665" cy="5571066"/>
          </a:xfrm>
          <a:prstGeom prst="rect">
            <a:avLst/>
          </a:prstGeom>
          <a:solidFill>
            <a:srgbClr val="FFFFFF"/>
          </a:solidFill>
          <a:ln>
            <a:noFill/>
          </a:ln>
          <a:effectLst>
            <a:outerShdw blurRad="165100" dist="38100" dir="5400000" sx="102000" sy="102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C42D5123-5A80-D84F-8D64-BDF52875E42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17732" y="1796998"/>
            <a:ext cx="4948242" cy="327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276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CE0867F-5A90-B940-B9C9-24736D434F11}"/>
                  </a:ext>
                </a:extLst>
              </p:cNvPr>
              <p:cNvSpPr txBox="1"/>
              <p:nvPr/>
            </p:nvSpPr>
            <p:spPr>
              <a:xfrm>
                <a:off x="3459892" y="1573438"/>
                <a:ext cx="929229" cy="3416320"/>
              </a:xfrm>
              <a:prstGeom prst="rect">
                <a:avLst/>
              </a:prstGeom>
              <a:noFill/>
            </p:spPr>
            <p:txBody>
              <a:bodyPr vert="horz" wrap="none" rtlCol="0">
                <a:spAutoFit/>
              </a:bodyPr>
              <a:lstStyle/>
              <a:p>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𝑚𝑎𝑛</m:t>
                        </m:r>
                      </m:e>
                    </m:acc>
                  </m:oMath>
                </a14:m>
                <a:r>
                  <a:rPr lang="en-US" altLang="zh-CN" dirty="0"/>
                  <a:t>=</a:t>
                </a:r>
                <a:r>
                  <a:rPr lang="zh-CN" altLang="en-US" dirty="0"/>
                  <a:t> </a:t>
                </a:r>
                <a:r>
                  <a:rPr lang="en-US" altLang="zh-CN" dirty="0"/>
                  <a:t>[</a:t>
                </a:r>
              </a:p>
              <a:p>
                <a:endParaRPr lang="en-US" altLang="zh-CN" dirty="0"/>
              </a:p>
              <a:p>
                <a:r>
                  <a:rPr lang="en-US" altLang="zh-CN" dirty="0"/>
                  <a:t>1.73</a:t>
                </a:r>
              </a:p>
              <a:p>
                <a:endParaRPr lang="en-US" dirty="0"/>
              </a:p>
              <a:p>
                <a:r>
                  <a:rPr lang="en-US" altLang="zh-CN" dirty="0"/>
                  <a:t>18000</a:t>
                </a:r>
              </a:p>
              <a:p>
                <a:endParaRPr lang="en-US" dirty="0"/>
              </a:p>
              <a:p>
                <a:r>
                  <a:rPr lang="en-US" altLang="zh-CN" dirty="0"/>
                  <a:t>1</a:t>
                </a:r>
              </a:p>
              <a:p>
                <a:endParaRPr lang="en-US" dirty="0"/>
              </a:p>
              <a:p>
                <a:r>
                  <a:rPr lang="en-US" altLang="zh-CN" dirty="0"/>
                  <a:t>00010</a:t>
                </a:r>
              </a:p>
              <a:p>
                <a:endParaRPr lang="en-US" dirty="0"/>
              </a:p>
              <a:p>
                <a:r>
                  <a:rPr lang="en-US" altLang="zh-CN" dirty="0"/>
                  <a:t>28</a:t>
                </a:r>
              </a:p>
              <a:p>
                <a:r>
                  <a:rPr lang="en-US" altLang="zh-CN" dirty="0"/>
                  <a:t>]</a:t>
                </a:r>
                <a:endParaRPr lang="en-CN" dirty="0"/>
              </a:p>
            </p:txBody>
          </p:sp>
        </mc:Choice>
        <mc:Fallback xmlns="">
          <p:sp>
            <p:nvSpPr>
              <p:cNvPr id="4" name="TextBox 3">
                <a:extLst>
                  <a:ext uri="{FF2B5EF4-FFF2-40B4-BE49-F238E27FC236}">
                    <a16:creationId xmlns:a16="http://schemas.microsoft.com/office/drawing/2014/main" id="{9CE0867F-5A90-B940-B9C9-24736D434F11}"/>
                  </a:ext>
                </a:extLst>
              </p:cNvPr>
              <p:cNvSpPr txBox="1">
                <a:spLocks noRot="1" noChangeAspect="1" noMove="1" noResize="1" noEditPoints="1" noAdjustHandles="1" noChangeArrowheads="1" noChangeShapeType="1" noTextEdit="1"/>
              </p:cNvSpPr>
              <p:nvPr/>
            </p:nvSpPr>
            <p:spPr>
              <a:xfrm>
                <a:off x="3459892" y="1573438"/>
                <a:ext cx="929229" cy="3416320"/>
              </a:xfrm>
              <a:prstGeom prst="rect">
                <a:avLst/>
              </a:prstGeom>
              <a:blipFill>
                <a:blip r:embed="rId2"/>
                <a:stretch>
                  <a:fillRect l="-5405" t="-738" r="-4054" b="-147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CE644D1-0374-CE4E-B6DA-837BC715D928}"/>
                  </a:ext>
                </a:extLst>
              </p:cNvPr>
              <p:cNvSpPr txBox="1"/>
              <p:nvPr/>
            </p:nvSpPr>
            <p:spPr>
              <a:xfrm>
                <a:off x="9485660" y="1838853"/>
                <a:ext cx="1059201" cy="3180294"/>
              </a:xfrm>
              <a:prstGeom prst="rect">
                <a:avLst/>
              </a:prstGeom>
              <a:noFill/>
            </p:spPr>
            <p:txBody>
              <a:bodyPr vert="horz" wrap="none" rtlCol="0">
                <a:spAutoFit/>
              </a:bodyPr>
              <a:lstStyle/>
              <a:p>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𝑒𝑚𝑎𝑖𝑙</m:t>
                        </m:r>
                      </m:e>
                    </m:acc>
                  </m:oMath>
                </a14:m>
                <a:r>
                  <a:rPr lang="en-US" altLang="zh-CN" dirty="0"/>
                  <a:t>=</a:t>
                </a:r>
                <a:r>
                  <a:rPr lang="zh-CN" altLang="en-US" dirty="0"/>
                  <a:t> </a:t>
                </a:r>
                <a:r>
                  <a:rPr lang="en-US" altLang="zh-CN" dirty="0"/>
                  <a:t>[</a:t>
                </a:r>
              </a:p>
              <a:p>
                <a:endParaRPr lang="en-US" altLang="zh-CN" dirty="0"/>
              </a:p>
              <a:p>
                <a:r>
                  <a:rPr lang="en-US" altLang="zh-CN" dirty="0"/>
                  <a:t>213</a:t>
                </a:r>
              </a:p>
              <a:p>
                <a:endParaRPr lang="en-US" dirty="0"/>
              </a:p>
              <a:p>
                <a:r>
                  <a:rPr lang="en-US" altLang="zh-CN" dirty="0"/>
                  <a:t>1</a:t>
                </a:r>
              </a:p>
              <a:p>
                <a:endParaRPr lang="en-US" dirty="0"/>
              </a:p>
              <a:p>
                <a:r>
                  <a:rPr lang="en-US" altLang="zh-CN" dirty="0"/>
                  <a:t>27</a:t>
                </a:r>
              </a:p>
              <a:p>
                <a:endParaRPr lang="en-US" altLang="zh-CN" dirty="0"/>
              </a:p>
              <a:p>
                <a:r>
                  <a:rPr lang="en-US" altLang="zh-CN" dirty="0"/>
                  <a:t>0</a:t>
                </a:r>
              </a:p>
              <a:p>
                <a:endParaRPr lang="en-US" altLang="zh-CN" dirty="0"/>
              </a:p>
              <a:p>
                <a:r>
                  <a:rPr lang="en-US" altLang="zh-CN" dirty="0"/>
                  <a:t>]</a:t>
                </a:r>
                <a:endParaRPr lang="en-CN" dirty="0"/>
              </a:p>
            </p:txBody>
          </p:sp>
        </mc:Choice>
        <mc:Fallback xmlns="">
          <p:sp>
            <p:nvSpPr>
              <p:cNvPr id="5" name="TextBox 4">
                <a:extLst>
                  <a:ext uri="{FF2B5EF4-FFF2-40B4-BE49-F238E27FC236}">
                    <a16:creationId xmlns:a16="http://schemas.microsoft.com/office/drawing/2014/main" id="{8CE644D1-0374-CE4E-B6DA-837BC715D928}"/>
                  </a:ext>
                </a:extLst>
              </p:cNvPr>
              <p:cNvSpPr txBox="1">
                <a:spLocks noRot="1" noChangeAspect="1" noMove="1" noResize="1" noEditPoints="1" noAdjustHandles="1" noChangeArrowheads="1" noChangeShapeType="1" noTextEdit="1"/>
              </p:cNvSpPr>
              <p:nvPr/>
            </p:nvSpPr>
            <p:spPr>
              <a:xfrm>
                <a:off x="9485660" y="1838853"/>
                <a:ext cx="1059201" cy="3180294"/>
              </a:xfrm>
              <a:prstGeom prst="rect">
                <a:avLst/>
              </a:prstGeom>
              <a:blipFill>
                <a:blip r:embed="rId3"/>
                <a:stretch>
                  <a:fillRect l="-3529" r="-3529" b="-198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0765DB9-C53C-6D4A-8FD7-EA44B211B617}"/>
                  </a:ext>
                </a:extLst>
              </p:cNvPr>
              <p:cNvSpPr txBox="1"/>
              <p:nvPr/>
            </p:nvSpPr>
            <p:spPr>
              <a:xfrm>
                <a:off x="1618736" y="2479441"/>
                <a:ext cx="790832" cy="28007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8800" b="0" i="1" smtClean="0">
                              <a:latin typeface="Cambria Math" panose="02040503050406030204" pitchFamily="18" charset="0"/>
                            </a:rPr>
                          </m:ctrlPr>
                        </m:sSubPr>
                        <m:e>
                          <m:r>
                            <a:rPr lang="en-US" altLang="zh-CN" sz="8800" b="0" i="1" smtClean="0">
                              <a:latin typeface="Cambria Math" panose="02040503050406030204" pitchFamily="18" charset="0"/>
                            </a:rPr>
                            <m:t>𝑓</m:t>
                          </m:r>
                        </m:e>
                        <m:sub>
                          <m:r>
                            <a:rPr lang="en-US" altLang="zh-CN" sz="8800" b="0" i="1" smtClean="0">
                              <a:latin typeface="Cambria Math" panose="02040503050406030204" pitchFamily="18" charset="0"/>
                            </a:rPr>
                            <m:t>1</m:t>
                          </m:r>
                        </m:sub>
                      </m:sSub>
                    </m:oMath>
                  </m:oMathPara>
                </a14:m>
                <a:endParaRPr lang="en-US" altLang="zh-CN" sz="8800" b="0" dirty="0"/>
              </a:p>
              <a:p>
                <a:endParaRPr lang="en-US" altLang="zh-CN" sz="8800" dirty="0"/>
              </a:p>
            </p:txBody>
          </p:sp>
        </mc:Choice>
        <mc:Fallback xmlns="">
          <p:sp>
            <p:nvSpPr>
              <p:cNvPr id="8" name="TextBox 7">
                <a:extLst>
                  <a:ext uri="{FF2B5EF4-FFF2-40B4-BE49-F238E27FC236}">
                    <a16:creationId xmlns:a16="http://schemas.microsoft.com/office/drawing/2014/main" id="{90765DB9-C53C-6D4A-8FD7-EA44B211B617}"/>
                  </a:ext>
                </a:extLst>
              </p:cNvPr>
              <p:cNvSpPr txBox="1">
                <a:spLocks noRot="1" noChangeAspect="1" noMove="1" noResize="1" noEditPoints="1" noAdjustHandles="1" noChangeArrowheads="1" noChangeShapeType="1" noTextEdit="1"/>
              </p:cNvSpPr>
              <p:nvPr/>
            </p:nvSpPr>
            <p:spPr>
              <a:xfrm>
                <a:off x="1618736" y="2479441"/>
                <a:ext cx="790832" cy="2800767"/>
              </a:xfrm>
              <a:prstGeom prst="rect">
                <a:avLst/>
              </a:prstGeom>
              <a:blipFill>
                <a:blip r:embed="rId4"/>
                <a:stretch>
                  <a:fillRect l="-52381" r="-55556"/>
                </a:stretch>
              </a:blipFill>
            </p:spPr>
            <p:txBody>
              <a:bodyPr/>
              <a:lstStyle/>
              <a:p>
                <a:r>
                  <a:rPr lang="en-CN">
                    <a:noFill/>
                  </a:rPr>
                  <a:t> </a:t>
                </a:r>
              </a:p>
            </p:txBody>
          </p:sp>
        </mc:Fallback>
      </mc:AlternateContent>
      <p:sp>
        <p:nvSpPr>
          <p:cNvPr id="9" name="Arc 8">
            <a:extLst>
              <a:ext uri="{FF2B5EF4-FFF2-40B4-BE49-F238E27FC236}">
                <a16:creationId xmlns:a16="http://schemas.microsoft.com/office/drawing/2014/main" id="{B7A02817-7CA6-D548-9940-B715F095E03E}"/>
              </a:ext>
            </a:extLst>
          </p:cNvPr>
          <p:cNvSpPr/>
          <p:nvPr/>
        </p:nvSpPr>
        <p:spPr>
          <a:xfrm rot="2078020">
            <a:off x="1072364" y="1474305"/>
            <a:ext cx="3703527" cy="4557684"/>
          </a:xfrm>
          <a:prstGeom prst="arc">
            <a:avLst/>
          </a:pr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en-CN"/>
          </a:p>
        </p:txBody>
      </p:sp>
      <p:sp>
        <p:nvSpPr>
          <p:cNvPr id="11" name="Arc 10">
            <a:extLst>
              <a:ext uri="{FF2B5EF4-FFF2-40B4-BE49-F238E27FC236}">
                <a16:creationId xmlns:a16="http://schemas.microsoft.com/office/drawing/2014/main" id="{2C5CA466-3033-3446-921C-36AEF44F9758}"/>
              </a:ext>
            </a:extLst>
          </p:cNvPr>
          <p:cNvSpPr/>
          <p:nvPr/>
        </p:nvSpPr>
        <p:spPr>
          <a:xfrm rot="19521980" flipH="1">
            <a:off x="2981153" y="1474304"/>
            <a:ext cx="3703527" cy="4557684"/>
          </a:xfrm>
          <a:prstGeom prst="arc">
            <a:avLst/>
          </a:pr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en-CN"/>
          </a:p>
        </p:txBody>
      </p:sp>
      <p:cxnSp>
        <p:nvCxnSpPr>
          <p:cNvPr id="13" name="Straight Arrow Connector 12">
            <a:extLst>
              <a:ext uri="{FF2B5EF4-FFF2-40B4-BE49-F238E27FC236}">
                <a16:creationId xmlns:a16="http://schemas.microsoft.com/office/drawing/2014/main" id="{20955DB9-CE34-544D-AF39-2CA9CEB6378F}"/>
              </a:ext>
            </a:extLst>
          </p:cNvPr>
          <p:cNvCxnSpPr>
            <a:cxnSpLocks/>
          </p:cNvCxnSpPr>
          <p:nvPr/>
        </p:nvCxnSpPr>
        <p:spPr>
          <a:xfrm>
            <a:off x="5049671" y="3281598"/>
            <a:ext cx="545911" cy="0"/>
          </a:xfrm>
          <a:prstGeom prst="straightConnector1">
            <a:avLst/>
          </a:prstGeom>
          <a:ln w="57150">
            <a:headEnd type="none" w="med" len="med"/>
            <a:tailEnd type="triangle" w="med" len="med"/>
          </a:ln>
        </p:spPr>
        <p:style>
          <a:lnRef idx="3">
            <a:schemeClr val="accent5"/>
          </a:lnRef>
          <a:fillRef idx="0">
            <a:schemeClr val="accent5"/>
          </a:fillRef>
          <a:effectRef idx="2">
            <a:schemeClr val="accent5"/>
          </a:effectRef>
          <a:fontRef idx="minor">
            <a:schemeClr val="tx1"/>
          </a:fontRef>
        </p:style>
      </p:cxnSp>
      <p:sp>
        <p:nvSpPr>
          <p:cNvPr id="14" name="Rounded Rectangle 13">
            <a:extLst>
              <a:ext uri="{FF2B5EF4-FFF2-40B4-BE49-F238E27FC236}">
                <a16:creationId xmlns:a16="http://schemas.microsoft.com/office/drawing/2014/main" id="{5332BFE1-9706-0E46-AE02-6D3DA06C7CAE}"/>
              </a:ext>
            </a:extLst>
          </p:cNvPr>
          <p:cNvSpPr/>
          <p:nvPr/>
        </p:nvSpPr>
        <p:spPr>
          <a:xfrm>
            <a:off x="6078982" y="331628"/>
            <a:ext cx="905301" cy="6277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3.68</a:t>
            </a:r>
            <a:endParaRPr lang="en-CN" dirty="0"/>
          </a:p>
        </p:txBody>
      </p:sp>
      <p:sp>
        <p:nvSpPr>
          <p:cNvPr id="15" name="Rounded Rectangle 14">
            <a:extLst>
              <a:ext uri="{FF2B5EF4-FFF2-40B4-BE49-F238E27FC236}">
                <a16:creationId xmlns:a16="http://schemas.microsoft.com/office/drawing/2014/main" id="{20B1C2E7-7E8E-3E4F-A0C2-BC01749189E2}"/>
              </a:ext>
            </a:extLst>
          </p:cNvPr>
          <p:cNvSpPr/>
          <p:nvPr/>
        </p:nvSpPr>
        <p:spPr>
          <a:xfrm>
            <a:off x="7128542" y="318975"/>
            <a:ext cx="1592377" cy="6277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Regression</a:t>
            </a:r>
            <a:endParaRPr lang="en-CN" dirty="0"/>
          </a:p>
        </p:txBody>
      </p:sp>
      <p:sp>
        <p:nvSpPr>
          <p:cNvPr id="16" name="Rounded Rectangle 15">
            <a:extLst>
              <a:ext uri="{FF2B5EF4-FFF2-40B4-BE49-F238E27FC236}">
                <a16:creationId xmlns:a16="http://schemas.microsoft.com/office/drawing/2014/main" id="{9D6BDAA4-5BE8-5A44-A305-793E457FB069}"/>
              </a:ext>
            </a:extLst>
          </p:cNvPr>
          <p:cNvSpPr/>
          <p:nvPr/>
        </p:nvSpPr>
        <p:spPr>
          <a:xfrm>
            <a:off x="6063523" y="1134270"/>
            <a:ext cx="905301" cy="761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r>
              <a:rPr lang="zh-CN" altLang="en-US" dirty="0"/>
              <a:t> </a:t>
            </a:r>
            <a:r>
              <a:rPr lang="en-US" altLang="zh-CN" dirty="0"/>
              <a:t>/</a:t>
            </a:r>
            <a:r>
              <a:rPr lang="zh-CN" altLang="en-US" dirty="0"/>
              <a:t> </a:t>
            </a:r>
            <a:r>
              <a:rPr lang="en-US" altLang="zh-CN" dirty="0"/>
              <a:t>-1</a:t>
            </a:r>
            <a:endParaRPr lang="en-CN" dirty="0"/>
          </a:p>
        </p:txBody>
      </p:sp>
      <p:sp>
        <p:nvSpPr>
          <p:cNvPr id="17" name="Rounded Rectangle 16">
            <a:extLst>
              <a:ext uri="{FF2B5EF4-FFF2-40B4-BE49-F238E27FC236}">
                <a16:creationId xmlns:a16="http://schemas.microsoft.com/office/drawing/2014/main" id="{783748E8-4796-5E40-BE14-61B2DA6C53E5}"/>
              </a:ext>
            </a:extLst>
          </p:cNvPr>
          <p:cNvSpPr/>
          <p:nvPr/>
        </p:nvSpPr>
        <p:spPr>
          <a:xfrm>
            <a:off x="7141796" y="1102043"/>
            <a:ext cx="1816820" cy="7618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Binary</a:t>
            </a:r>
            <a:r>
              <a:rPr lang="zh-CN" altLang="en-US" dirty="0"/>
              <a:t> </a:t>
            </a:r>
            <a:r>
              <a:rPr lang="en-US" altLang="zh-CN" dirty="0"/>
              <a:t>Classification</a:t>
            </a:r>
            <a:endParaRPr lang="en-CN" dirty="0"/>
          </a:p>
        </p:txBody>
      </p:sp>
      <p:sp>
        <p:nvSpPr>
          <p:cNvPr id="18" name="Rounded Rectangle 17">
            <a:extLst>
              <a:ext uri="{FF2B5EF4-FFF2-40B4-BE49-F238E27FC236}">
                <a16:creationId xmlns:a16="http://schemas.microsoft.com/office/drawing/2014/main" id="{E62448BE-E15B-DD4B-9FDD-380A083FD07A}"/>
              </a:ext>
            </a:extLst>
          </p:cNvPr>
          <p:cNvSpPr/>
          <p:nvPr/>
        </p:nvSpPr>
        <p:spPr>
          <a:xfrm>
            <a:off x="5155110" y="2088987"/>
            <a:ext cx="1816820" cy="6277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(0.2,</a:t>
            </a:r>
            <a:r>
              <a:rPr lang="zh-CN" altLang="en-US" dirty="0"/>
              <a:t> </a:t>
            </a:r>
            <a:r>
              <a:rPr lang="en-US" altLang="zh-CN" dirty="0"/>
              <a:t>0.7,</a:t>
            </a:r>
            <a:r>
              <a:rPr lang="zh-CN" altLang="en-US" dirty="0"/>
              <a:t> </a:t>
            </a:r>
            <a:r>
              <a:rPr lang="en-US" altLang="zh-CN" dirty="0"/>
              <a:t>0.1)</a:t>
            </a:r>
            <a:endParaRPr lang="en-CN" dirty="0"/>
          </a:p>
        </p:txBody>
      </p:sp>
      <p:sp>
        <p:nvSpPr>
          <p:cNvPr id="19" name="Rounded Rectangle 18">
            <a:extLst>
              <a:ext uri="{FF2B5EF4-FFF2-40B4-BE49-F238E27FC236}">
                <a16:creationId xmlns:a16="http://schemas.microsoft.com/office/drawing/2014/main" id="{A95187CC-3776-0C42-8FC2-2CF106D613F4}"/>
              </a:ext>
            </a:extLst>
          </p:cNvPr>
          <p:cNvSpPr/>
          <p:nvPr/>
        </p:nvSpPr>
        <p:spPr>
          <a:xfrm>
            <a:off x="7144604" y="2088987"/>
            <a:ext cx="1816820" cy="6277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Multiclass</a:t>
            </a:r>
            <a:r>
              <a:rPr lang="zh-CN" altLang="en-US" dirty="0"/>
              <a:t> </a:t>
            </a:r>
            <a:r>
              <a:rPr lang="en-US" altLang="zh-CN" dirty="0"/>
              <a:t>Classification</a:t>
            </a:r>
            <a:endParaRPr lang="en-CN" dirty="0"/>
          </a:p>
        </p:txBody>
      </p:sp>
      <p:sp>
        <p:nvSpPr>
          <p:cNvPr id="20" name="Rounded Rectangle 19">
            <a:extLst>
              <a:ext uri="{FF2B5EF4-FFF2-40B4-BE49-F238E27FC236}">
                <a16:creationId xmlns:a16="http://schemas.microsoft.com/office/drawing/2014/main" id="{59A92194-6BD4-634E-ADF9-8FED93DEDF3A}"/>
              </a:ext>
            </a:extLst>
          </p:cNvPr>
          <p:cNvSpPr/>
          <p:nvPr/>
        </p:nvSpPr>
        <p:spPr>
          <a:xfrm>
            <a:off x="4655068" y="4351471"/>
            <a:ext cx="469851" cy="6277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en-CN" dirty="0"/>
          </a:p>
        </p:txBody>
      </p:sp>
      <p:sp>
        <p:nvSpPr>
          <p:cNvPr id="21" name="Rounded Rectangle 20">
            <a:extLst>
              <a:ext uri="{FF2B5EF4-FFF2-40B4-BE49-F238E27FC236}">
                <a16:creationId xmlns:a16="http://schemas.microsoft.com/office/drawing/2014/main" id="{5900439E-43E1-1F44-BB62-A7D3761D35BA}"/>
              </a:ext>
            </a:extLst>
          </p:cNvPr>
          <p:cNvSpPr/>
          <p:nvPr/>
        </p:nvSpPr>
        <p:spPr>
          <a:xfrm>
            <a:off x="5273041" y="4351471"/>
            <a:ext cx="469851" cy="6277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en-CN" dirty="0"/>
          </a:p>
        </p:txBody>
      </p:sp>
      <p:sp>
        <p:nvSpPr>
          <p:cNvPr id="22" name="Rounded Rectangle 21">
            <a:extLst>
              <a:ext uri="{FF2B5EF4-FFF2-40B4-BE49-F238E27FC236}">
                <a16:creationId xmlns:a16="http://schemas.microsoft.com/office/drawing/2014/main" id="{D74B3E84-180D-D44E-84C5-06682EFAF4AE}"/>
              </a:ext>
            </a:extLst>
          </p:cNvPr>
          <p:cNvSpPr/>
          <p:nvPr/>
        </p:nvSpPr>
        <p:spPr>
          <a:xfrm>
            <a:off x="5903382" y="4358295"/>
            <a:ext cx="469851" cy="6277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en-CN" dirty="0"/>
          </a:p>
        </p:txBody>
      </p:sp>
      <p:sp>
        <p:nvSpPr>
          <p:cNvPr id="23" name="Rounded Rectangle 22">
            <a:extLst>
              <a:ext uri="{FF2B5EF4-FFF2-40B4-BE49-F238E27FC236}">
                <a16:creationId xmlns:a16="http://schemas.microsoft.com/office/drawing/2014/main" id="{34A44400-E500-AE49-9EE1-49793F04A7F4}"/>
              </a:ext>
            </a:extLst>
          </p:cNvPr>
          <p:cNvSpPr/>
          <p:nvPr/>
        </p:nvSpPr>
        <p:spPr>
          <a:xfrm>
            <a:off x="6533723" y="4346706"/>
            <a:ext cx="469851" cy="6277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en-CN" dirty="0"/>
          </a:p>
        </p:txBody>
      </p:sp>
      <p:sp>
        <p:nvSpPr>
          <p:cNvPr id="24" name="Right Arrow 23">
            <a:extLst>
              <a:ext uri="{FF2B5EF4-FFF2-40B4-BE49-F238E27FC236}">
                <a16:creationId xmlns:a16="http://schemas.microsoft.com/office/drawing/2014/main" id="{F117EC5D-0059-2C4D-BAA5-5A51AFDE50FE}"/>
              </a:ext>
            </a:extLst>
          </p:cNvPr>
          <p:cNvSpPr/>
          <p:nvPr/>
        </p:nvSpPr>
        <p:spPr>
          <a:xfrm>
            <a:off x="4027640" y="4997433"/>
            <a:ext cx="464023" cy="4633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5" name="Rounded Rectangle 24">
            <a:extLst>
              <a:ext uri="{FF2B5EF4-FFF2-40B4-BE49-F238E27FC236}">
                <a16:creationId xmlns:a16="http://schemas.microsoft.com/office/drawing/2014/main" id="{2407CC82-A6D2-AF46-9294-A3844A25258A}"/>
              </a:ext>
            </a:extLst>
          </p:cNvPr>
          <p:cNvSpPr/>
          <p:nvPr/>
        </p:nvSpPr>
        <p:spPr>
          <a:xfrm>
            <a:off x="4668664" y="5245387"/>
            <a:ext cx="469851" cy="6277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en-CN" dirty="0"/>
          </a:p>
        </p:txBody>
      </p:sp>
      <p:sp>
        <p:nvSpPr>
          <p:cNvPr id="26" name="Rounded Rectangle 25">
            <a:extLst>
              <a:ext uri="{FF2B5EF4-FFF2-40B4-BE49-F238E27FC236}">
                <a16:creationId xmlns:a16="http://schemas.microsoft.com/office/drawing/2014/main" id="{C543DD31-B68F-8648-AAD5-5F9FBEFC1444}"/>
              </a:ext>
            </a:extLst>
          </p:cNvPr>
          <p:cNvSpPr/>
          <p:nvPr/>
        </p:nvSpPr>
        <p:spPr>
          <a:xfrm>
            <a:off x="5304061" y="5245386"/>
            <a:ext cx="469851" cy="6277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en-CN" dirty="0"/>
          </a:p>
        </p:txBody>
      </p:sp>
      <p:sp>
        <p:nvSpPr>
          <p:cNvPr id="27" name="Rounded Rectangle 26">
            <a:extLst>
              <a:ext uri="{FF2B5EF4-FFF2-40B4-BE49-F238E27FC236}">
                <a16:creationId xmlns:a16="http://schemas.microsoft.com/office/drawing/2014/main" id="{80DD8CCD-F826-804A-997E-B12DE4393690}"/>
              </a:ext>
            </a:extLst>
          </p:cNvPr>
          <p:cNvSpPr/>
          <p:nvPr/>
        </p:nvSpPr>
        <p:spPr>
          <a:xfrm>
            <a:off x="5924226" y="5245386"/>
            <a:ext cx="469851" cy="6277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en-CN" dirty="0"/>
          </a:p>
        </p:txBody>
      </p:sp>
      <p:sp>
        <p:nvSpPr>
          <p:cNvPr id="28" name="Rounded Rectangle 27">
            <a:extLst>
              <a:ext uri="{FF2B5EF4-FFF2-40B4-BE49-F238E27FC236}">
                <a16:creationId xmlns:a16="http://schemas.microsoft.com/office/drawing/2014/main" id="{6BBA7A9D-8A43-8F48-8C05-4EBA74076D80}"/>
              </a:ext>
            </a:extLst>
          </p:cNvPr>
          <p:cNvSpPr/>
          <p:nvPr/>
        </p:nvSpPr>
        <p:spPr>
          <a:xfrm>
            <a:off x="6523404" y="5240624"/>
            <a:ext cx="469851" cy="6277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en-CN" dirty="0"/>
          </a:p>
        </p:txBody>
      </p:sp>
      <p:sp>
        <p:nvSpPr>
          <p:cNvPr id="29" name="Rounded Rectangle 28">
            <a:extLst>
              <a:ext uri="{FF2B5EF4-FFF2-40B4-BE49-F238E27FC236}">
                <a16:creationId xmlns:a16="http://schemas.microsoft.com/office/drawing/2014/main" id="{847F6226-120F-9241-BC0F-29C7FB9DF86C}"/>
              </a:ext>
            </a:extLst>
          </p:cNvPr>
          <p:cNvSpPr/>
          <p:nvPr/>
        </p:nvSpPr>
        <p:spPr>
          <a:xfrm>
            <a:off x="7141796" y="3178883"/>
            <a:ext cx="1816820" cy="6277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t>S</a:t>
            </a:r>
            <a:r>
              <a:rPr lang="en-US" altLang="zh-CN" dirty="0" err="1"/>
              <a:t>equence</a:t>
            </a:r>
            <a:r>
              <a:rPr lang="zh-CN" altLang="en-US" dirty="0"/>
              <a:t> </a:t>
            </a:r>
            <a:r>
              <a:rPr lang="en-US" altLang="zh-CN" dirty="0"/>
              <a:t>Learning</a:t>
            </a:r>
            <a:endParaRPr lang="en-CN" dirty="0"/>
          </a:p>
        </p:txBody>
      </p:sp>
      <p:sp>
        <p:nvSpPr>
          <p:cNvPr id="30" name="Rounded Rectangle 29">
            <a:extLst>
              <a:ext uri="{FF2B5EF4-FFF2-40B4-BE49-F238E27FC236}">
                <a16:creationId xmlns:a16="http://schemas.microsoft.com/office/drawing/2014/main" id="{D0B19D43-DD39-0D48-A0AB-F4EB316ED22E}"/>
              </a:ext>
            </a:extLst>
          </p:cNvPr>
          <p:cNvSpPr/>
          <p:nvPr/>
        </p:nvSpPr>
        <p:spPr>
          <a:xfrm>
            <a:off x="5657402" y="2921936"/>
            <a:ext cx="1324631" cy="12192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a:t>
            </a:r>
            <a:r>
              <a:rPr lang="en-CN" altLang="zh-CN" dirty="0"/>
              <a:t>ct</a:t>
            </a:r>
            <a:r>
              <a:rPr lang="en-US" altLang="zh-CN" dirty="0"/>
              <a:t>tion1,</a:t>
            </a:r>
            <a:r>
              <a:rPr lang="zh-CN" altLang="en-US" dirty="0"/>
              <a:t> </a:t>
            </a:r>
            <a:r>
              <a:rPr lang="en-US" altLang="zh-CN" dirty="0"/>
              <a:t>action2,</a:t>
            </a:r>
            <a:r>
              <a:rPr lang="zh-CN" altLang="en-US" dirty="0"/>
              <a:t> </a:t>
            </a:r>
            <a:r>
              <a:rPr lang="en-US" altLang="zh-CN" dirty="0"/>
              <a:t>…</a:t>
            </a:r>
            <a:r>
              <a:rPr lang="zh-CN" altLang="en-US" dirty="0"/>
              <a:t> </a:t>
            </a:r>
            <a:r>
              <a:rPr lang="en-US" altLang="zh-CN" dirty="0" err="1"/>
              <a:t>actionN</a:t>
            </a:r>
            <a:endParaRPr lang="en-CN" dirty="0"/>
          </a:p>
        </p:txBody>
      </p:sp>
      <p:sp>
        <p:nvSpPr>
          <p:cNvPr id="32" name="Rounded Rectangle 31">
            <a:extLst>
              <a:ext uri="{FF2B5EF4-FFF2-40B4-BE49-F238E27FC236}">
                <a16:creationId xmlns:a16="http://schemas.microsoft.com/office/drawing/2014/main" id="{638674C9-1205-7249-BC0B-C763259357A6}"/>
              </a:ext>
            </a:extLst>
          </p:cNvPr>
          <p:cNvSpPr/>
          <p:nvPr/>
        </p:nvSpPr>
        <p:spPr>
          <a:xfrm>
            <a:off x="7153745" y="4615839"/>
            <a:ext cx="1816820" cy="6277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t>Rank</a:t>
            </a:r>
          </a:p>
        </p:txBody>
      </p:sp>
      <p:sp>
        <p:nvSpPr>
          <p:cNvPr id="38" name="TextBox 37">
            <a:extLst>
              <a:ext uri="{FF2B5EF4-FFF2-40B4-BE49-F238E27FC236}">
                <a16:creationId xmlns:a16="http://schemas.microsoft.com/office/drawing/2014/main" id="{F1FD2690-9074-FB47-8515-C2326D7FE08B}"/>
              </a:ext>
            </a:extLst>
          </p:cNvPr>
          <p:cNvSpPr txBox="1"/>
          <p:nvPr/>
        </p:nvSpPr>
        <p:spPr>
          <a:xfrm>
            <a:off x="8767951" y="5340536"/>
            <a:ext cx="3076483" cy="461665"/>
          </a:xfrm>
          <a:prstGeom prst="rect">
            <a:avLst/>
          </a:prstGeom>
          <a:noFill/>
        </p:spPr>
        <p:txBody>
          <a:bodyPr wrap="none" rtlCol="0">
            <a:spAutoFit/>
          </a:bodyPr>
          <a:lstStyle/>
          <a:p>
            <a:r>
              <a:rPr lang="en-CN" sz="1200" dirty="0"/>
              <a:t>Talk</a:t>
            </a:r>
            <a:r>
              <a:rPr lang="zh-CN" altLang="en-US" sz="1200" dirty="0"/>
              <a:t> </a:t>
            </a:r>
            <a:r>
              <a:rPr lang="en-US" altLang="zh-CN" sz="1200" dirty="0"/>
              <a:t>about</a:t>
            </a:r>
            <a:r>
              <a:rPr lang="zh-CN" altLang="en-US" sz="1200" dirty="0"/>
              <a:t> </a:t>
            </a:r>
            <a:r>
              <a:rPr lang="en-US" altLang="zh-CN" sz="1200" dirty="0"/>
              <a:t>the</a:t>
            </a:r>
            <a:r>
              <a:rPr lang="zh-CN" altLang="en-US" sz="1200" dirty="0"/>
              <a:t> </a:t>
            </a:r>
            <a:r>
              <a:rPr lang="en-US" altLang="zh-CN" sz="1200" dirty="0"/>
              <a:t>applications</a:t>
            </a:r>
            <a:r>
              <a:rPr lang="zh-CN" altLang="en-US" sz="1200" dirty="0"/>
              <a:t> </a:t>
            </a:r>
            <a:r>
              <a:rPr lang="en-US" altLang="zh-CN" sz="1200" dirty="0"/>
              <a:t>of</a:t>
            </a:r>
            <a:r>
              <a:rPr lang="zh-CN" altLang="en-US" sz="1200" dirty="0"/>
              <a:t> </a:t>
            </a:r>
            <a:r>
              <a:rPr lang="en-US" altLang="zh-CN" sz="1200" dirty="0"/>
              <a:t>different</a:t>
            </a:r>
          </a:p>
          <a:p>
            <a:r>
              <a:rPr lang="en-US" altLang="zh-CN" sz="1200" dirty="0"/>
              <a:t>machine</a:t>
            </a:r>
            <a:r>
              <a:rPr lang="zh-CN" altLang="en-US" sz="1200" dirty="0"/>
              <a:t> </a:t>
            </a:r>
            <a:r>
              <a:rPr lang="en-US" altLang="zh-CN" sz="1200" dirty="0"/>
              <a:t>learning</a:t>
            </a:r>
            <a:r>
              <a:rPr lang="zh-CN" altLang="en-US" sz="1200" dirty="0"/>
              <a:t> </a:t>
            </a:r>
            <a:r>
              <a:rPr lang="en-US" altLang="zh-CN" sz="1200" dirty="0"/>
              <a:t>types</a:t>
            </a:r>
            <a:endParaRPr lang="en-CN" sz="1200" dirty="0"/>
          </a:p>
        </p:txBody>
      </p:sp>
      <p:sp>
        <p:nvSpPr>
          <p:cNvPr id="39" name="TextBox 38">
            <a:extLst>
              <a:ext uri="{FF2B5EF4-FFF2-40B4-BE49-F238E27FC236}">
                <a16:creationId xmlns:a16="http://schemas.microsoft.com/office/drawing/2014/main" id="{931098AC-56B1-F84D-92E3-4B23F259256D}"/>
              </a:ext>
            </a:extLst>
          </p:cNvPr>
          <p:cNvSpPr txBox="1"/>
          <p:nvPr/>
        </p:nvSpPr>
        <p:spPr>
          <a:xfrm>
            <a:off x="1184881" y="640594"/>
            <a:ext cx="4710597" cy="954107"/>
          </a:xfrm>
          <a:prstGeom prst="rect">
            <a:avLst/>
          </a:prstGeom>
          <a:noFill/>
        </p:spPr>
        <p:txBody>
          <a:bodyPr wrap="square" rtlCol="0">
            <a:spAutoFit/>
          </a:bodyPr>
          <a:lstStyle/>
          <a:p>
            <a:r>
              <a:rPr lang="en-CN" sz="2800" dirty="0"/>
              <a:t>Supervised</a:t>
            </a:r>
            <a:r>
              <a:rPr lang="zh-CN" altLang="en-US" sz="2800" dirty="0"/>
              <a:t>  </a:t>
            </a:r>
            <a:r>
              <a:rPr lang="en-US" altLang="zh-CN" sz="2800" dirty="0"/>
              <a:t>Learning</a:t>
            </a:r>
          </a:p>
          <a:p>
            <a:r>
              <a:rPr lang="en-US" sz="2800" dirty="0" err="1"/>
              <a:t>监督式学习</a:t>
            </a:r>
            <a:endParaRPr lang="en-CN" sz="2800" dirty="0"/>
          </a:p>
        </p:txBody>
      </p:sp>
      <p:sp>
        <p:nvSpPr>
          <p:cNvPr id="2" name="Rounded Rectangle 1">
            <a:extLst>
              <a:ext uri="{FF2B5EF4-FFF2-40B4-BE49-F238E27FC236}">
                <a16:creationId xmlns:a16="http://schemas.microsoft.com/office/drawing/2014/main" id="{9579FF3B-53B4-3140-9ADE-132556116E76}"/>
              </a:ext>
            </a:extLst>
          </p:cNvPr>
          <p:cNvSpPr/>
          <p:nvPr/>
        </p:nvSpPr>
        <p:spPr>
          <a:xfrm>
            <a:off x="5251593" y="273932"/>
            <a:ext cx="4038722" cy="811887"/>
          </a:xfrm>
          <a:prstGeom prst="round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CN"/>
          </a:p>
        </p:txBody>
      </p:sp>
      <p:cxnSp>
        <p:nvCxnSpPr>
          <p:cNvPr id="6" name="Straight Arrow Connector 5">
            <a:extLst>
              <a:ext uri="{FF2B5EF4-FFF2-40B4-BE49-F238E27FC236}">
                <a16:creationId xmlns:a16="http://schemas.microsoft.com/office/drawing/2014/main" id="{8FEEF047-41A3-3547-B7D5-885123197E02}"/>
              </a:ext>
            </a:extLst>
          </p:cNvPr>
          <p:cNvCxnSpPr>
            <a:cxnSpLocks/>
          </p:cNvCxnSpPr>
          <p:nvPr/>
        </p:nvCxnSpPr>
        <p:spPr>
          <a:xfrm>
            <a:off x="2014152" y="4015409"/>
            <a:ext cx="0" cy="1853010"/>
          </a:xfrm>
          <a:prstGeom prst="straightConnector1">
            <a:avLst/>
          </a:prstGeom>
          <a:ln w="38100" cap="flat" cmpd="sng" algn="ctr">
            <a:solidFill>
              <a:schemeClr val="accent6"/>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pic>
        <p:nvPicPr>
          <p:cNvPr id="7" name="Picture 6">
            <a:extLst>
              <a:ext uri="{FF2B5EF4-FFF2-40B4-BE49-F238E27FC236}">
                <a16:creationId xmlns:a16="http://schemas.microsoft.com/office/drawing/2014/main" id="{2CBF9E8F-C7F4-7B46-9C2B-479E2C9F1FC5}"/>
              </a:ext>
            </a:extLst>
          </p:cNvPr>
          <p:cNvPicPr>
            <a:picLocks noChangeAspect="1"/>
          </p:cNvPicPr>
          <p:nvPr/>
        </p:nvPicPr>
        <p:blipFill>
          <a:blip r:embed="rId5"/>
          <a:stretch>
            <a:fillRect/>
          </a:stretch>
        </p:blipFill>
        <p:spPr>
          <a:xfrm>
            <a:off x="375518" y="6078096"/>
            <a:ext cx="4904624" cy="436354"/>
          </a:xfrm>
          <a:prstGeom prst="rect">
            <a:avLst/>
          </a:prstGeom>
        </p:spPr>
      </p:pic>
      <p:pic>
        <p:nvPicPr>
          <p:cNvPr id="31" name="Picture 30">
            <a:extLst>
              <a:ext uri="{FF2B5EF4-FFF2-40B4-BE49-F238E27FC236}">
                <a16:creationId xmlns:a16="http://schemas.microsoft.com/office/drawing/2014/main" id="{2EBB96FA-F515-514F-8FAE-0ABCBCC1111B}"/>
              </a:ext>
            </a:extLst>
          </p:cNvPr>
          <p:cNvPicPr>
            <a:picLocks noChangeAspect="1"/>
          </p:cNvPicPr>
          <p:nvPr/>
        </p:nvPicPr>
        <p:blipFill>
          <a:blip r:embed="rId6"/>
          <a:stretch>
            <a:fillRect/>
          </a:stretch>
        </p:blipFill>
        <p:spPr>
          <a:xfrm>
            <a:off x="5172079" y="1239989"/>
            <a:ext cx="4313573" cy="5274462"/>
          </a:xfrm>
          <a:prstGeom prst="rect">
            <a:avLst/>
          </a:prstGeom>
        </p:spPr>
      </p:pic>
      <p:pic>
        <p:nvPicPr>
          <p:cNvPr id="33" name="Picture 32">
            <a:extLst>
              <a:ext uri="{FF2B5EF4-FFF2-40B4-BE49-F238E27FC236}">
                <a16:creationId xmlns:a16="http://schemas.microsoft.com/office/drawing/2014/main" id="{CE7F1F16-71BE-2949-9041-E305AF5AD66A}"/>
              </a:ext>
            </a:extLst>
          </p:cNvPr>
          <p:cNvPicPr>
            <a:picLocks noChangeAspect="1"/>
          </p:cNvPicPr>
          <p:nvPr/>
        </p:nvPicPr>
        <p:blipFill>
          <a:blip r:embed="rId7"/>
          <a:stretch>
            <a:fillRect/>
          </a:stretch>
        </p:blipFill>
        <p:spPr>
          <a:xfrm>
            <a:off x="7819726" y="1273737"/>
            <a:ext cx="1562100" cy="584200"/>
          </a:xfrm>
          <a:prstGeom prst="rect">
            <a:avLst/>
          </a:prstGeom>
        </p:spPr>
      </p:pic>
    </p:spTree>
    <p:extLst>
      <p:ext uri="{BB962C8B-B14F-4D97-AF65-F5344CB8AC3E}">
        <p14:creationId xmlns:p14="http://schemas.microsoft.com/office/powerpoint/2010/main" val="3906967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dissolve">
                                      <p:cBhvr>
                                        <p:cTn id="1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5B4231-AFE9-DD45-9602-F440DC3580BA}"/>
              </a:ext>
            </a:extLst>
          </p:cNvPr>
          <p:cNvSpPr>
            <a:spLocks noGrp="1"/>
          </p:cNvSpPr>
          <p:nvPr>
            <p:ph type="title"/>
          </p:nvPr>
        </p:nvSpPr>
        <p:spPr/>
        <p:txBody>
          <a:bodyPr/>
          <a:lstStyle/>
          <a:p>
            <a:r>
              <a:rPr lang="en-US">
                <a:effectLst/>
              </a:rPr>
              <a:t>we will search for a choice of </a:t>
            </a:r>
            <a:r>
              <a:rPr lang="el-GR">
                <a:effectLst/>
              </a:rPr>
              <a:t>θ</a:t>
            </a:r>
            <a:r>
              <a:rPr lang="zh-CN" altLang="en-US">
                <a:effectLst/>
              </a:rPr>
              <a:t> </a:t>
            </a:r>
            <a:r>
              <a:rPr lang="en-US">
                <a:effectLst/>
              </a:rPr>
              <a:t>that minimizes:</a:t>
            </a:r>
            <a:endParaRPr lang="en-CN" dirty="0"/>
          </a:p>
        </p:txBody>
      </p:sp>
      <p:sp>
        <p:nvSpPr>
          <p:cNvPr id="4" name="Content Placeholder 3">
            <a:extLst>
              <a:ext uri="{FF2B5EF4-FFF2-40B4-BE49-F238E27FC236}">
                <a16:creationId xmlns:a16="http://schemas.microsoft.com/office/drawing/2014/main" id="{403ED32A-7524-D145-84B0-8264BC11EFF1}"/>
              </a:ext>
            </a:extLst>
          </p:cNvPr>
          <p:cNvSpPr>
            <a:spLocks noGrp="1"/>
          </p:cNvSpPr>
          <p:nvPr>
            <p:ph idx="1"/>
          </p:nvPr>
        </p:nvSpPr>
        <p:spPr>
          <a:xfrm>
            <a:off x="1050324" y="2514600"/>
            <a:ext cx="10565027" cy="3564923"/>
          </a:xfrm>
        </p:spPr>
        <p:txBody>
          <a:bodyPr/>
          <a:lstStyle/>
          <a:p>
            <a:endParaRPr lang="en-CN" dirty="0"/>
          </a:p>
        </p:txBody>
      </p:sp>
      <p:pic>
        <p:nvPicPr>
          <p:cNvPr id="2" name="Picture 1">
            <a:extLst>
              <a:ext uri="{FF2B5EF4-FFF2-40B4-BE49-F238E27FC236}">
                <a16:creationId xmlns:a16="http://schemas.microsoft.com/office/drawing/2014/main" id="{FD7CF9E8-87E6-B44A-87B0-4E96FD6A07F6}"/>
              </a:ext>
            </a:extLst>
          </p:cNvPr>
          <p:cNvPicPr>
            <a:picLocks noChangeAspect="1"/>
          </p:cNvPicPr>
          <p:nvPr/>
        </p:nvPicPr>
        <p:blipFill>
          <a:blip r:embed="rId2"/>
          <a:stretch>
            <a:fillRect/>
          </a:stretch>
        </p:blipFill>
        <p:spPr>
          <a:xfrm>
            <a:off x="1050324" y="2984872"/>
            <a:ext cx="5664200" cy="1092200"/>
          </a:xfrm>
          <a:prstGeom prst="rect">
            <a:avLst/>
          </a:prstGeom>
        </p:spPr>
      </p:pic>
      <p:pic>
        <p:nvPicPr>
          <p:cNvPr id="5" name="Picture 4">
            <a:extLst>
              <a:ext uri="{FF2B5EF4-FFF2-40B4-BE49-F238E27FC236}">
                <a16:creationId xmlns:a16="http://schemas.microsoft.com/office/drawing/2014/main" id="{AE3110F7-79BA-284C-9380-5DC5B232109E}"/>
              </a:ext>
            </a:extLst>
          </p:cNvPr>
          <p:cNvPicPr>
            <a:picLocks noChangeAspect="1"/>
          </p:cNvPicPr>
          <p:nvPr/>
        </p:nvPicPr>
        <p:blipFill>
          <a:blip r:embed="rId3"/>
          <a:stretch>
            <a:fillRect/>
          </a:stretch>
        </p:blipFill>
        <p:spPr>
          <a:xfrm>
            <a:off x="1050324" y="4419600"/>
            <a:ext cx="5664200" cy="771295"/>
          </a:xfrm>
          <a:prstGeom prst="rect">
            <a:avLst/>
          </a:prstGeom>
        </p:spPr>
      </p:pic>
      <p:sp>
        <p:nvSpPr>
          <p:cNvPr id="6" name="Rounded Rectangle 5">
            <a:extLst>
              <a:ext uri="{FF2B5EF4-FFF2-40B4-BE49-F238E27FC236}">
                <a16:creationId xmlns:a16="http://schemas.microsoft.com/office/drawing/2014/main" id="{DA3ED5C7-717E-6E45-94EC-E17E2DAF8A7E}"/>
              </a:ext>
            </a:extLst>
          </p:cNvPr>
          <p:cNvSpPr/>
          <p:nvPr/>
        </p:nvSpPr>
        <p:spPr>
          <a:xfrm>
            <a:off x="6876533" y="2995683"/>
            <a:ext cx="3817969" cy="1092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L2-distance</a:t>
            </a:r>
            <a:endParaRPr lang="en-CN" dirty="0"/>
          </a:p>
        </p:txBody>
      </p:sp>
      <p:sp>
        <p:nvSpPr>
          <p:cNvPr id="7" name="Rounded Rectangle 6">
            <a:extLst>
              <a:ext uri="{FF2B5EF4-FFF2-40B4-BE49-F238E27FC236}">
                <a16:creationId xmlns:a16="http://schemas.microsoft.com/office/drawing/2014/main" id="{CB100BC1-29CE-9948-86BC-B17DAA9544C9}"/>
              </a:ext>
            </a:extLst>
          </p:cNvPr>
          <p:cNvSpPr/>
          <p:nvPr/>
        </p:nvSpPr>
        <p:spPr>
          <a:xfrm>
            <a:off x="6876534" y="4419600"/>
            <a:ext cx="3817969" cy="7712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L1-distance</a:t>
            </a:r>
            <a:endParaRPr lang="en-CN" dirty="0"/>
          </a:p>
        </p:txBody>
      </p:sp>
      <p:pic>
        <p:nvPicPr>
          <p:cNvPr id="8" name="Picture 7">
            <a:extLst>
              <a:ext uri="{FF2B5EF4-FFF2-40B4-BE49-F238E27FC236}">
                <a16:creationId xmlns:a16="http://schemas.microsoft.com/office/drawing/2014/main" id="{BC44107C-ABEF-E849-BEAC-D7A1CED37DA4}"/>
              </a:ext>
            </a:extLst>
          </p:cNvPr>
          <p:cNvPicPr>
            <a:picLocks noChangeAspect="1"/>
          </p:cNvPicPr>
          <p:nvPr/>
        </p:nvPicPr>
        <p:blipFill>
          <a:blip r:embed="rId4"/>
          <a:stretch>
            <a:fillRect/>
          </a:stretch>
        </p:blipFill>
        <p:spPr>
          <a:xfrm>
            <a:off x="8515437" y="2984872"/>
            <a:ext cx="2957298" cy="2206023"/>
          </a:xfrm>
          <a:prstGeom prst="rect">
            <a:avLst/>
          </a:prstGeom>
        </p:spPr>
      </p:pic>
    </p:spTree>
    <p:extLst>
      <p:ext uri="{BB962C8B-B14F-4D97-AF65-F5344CB8AC3E}">
        <p14:creationId xmlns:p14="http://schemas.microsoft.com/office/powerpoint/2010/main" val="2273734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{DF05D88F-CDBC-A940-BFED-6EE34E7CF001}tf10001063</Template>
  <TotalTime>334</TotalTime>
  <Words>1050</Words>
  <Application>Microsoft Macintosh PowerPoint</Application>
  <PresentationFormat>Widescreen</PresentationFormat>
  <Paragraphs>574</Paragraphs>
  <Slides>39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KaiTi</vt:lpstr>
      <vt:lpstr>Microsoft YaHei Light</vt:lpstr>
      <vt:lpstr>Arial</vt:lpstr>
      <vt:lpstr>Arial Narrow</vt:lpstr>
      <vt:lpstr>Cambria Math</vt:lpstr>
      <vt:lpstr>Century</vt:lpstr>
      <vt:lpstr>Century Gothic</vt:lpstr>
      <vt:lpstr>Helvetica</vt:lpstr>
      <vt:lpstr>Mistral</vt:lpstr>
      <vt:lpstr>Mesh</vt:lpstr>
      <vt:lpstr>人工智能核心能力培养 — Lecture 03  The Kernel Ability For Artificial Intelligence </vt:lpstr>
      <vt:lpstr>Review</vt:lpstr>
      <vt:lpstr>today</vt:lpstr>
      <vt:lpstr>PowerPoint Presentation</vt:lpstr>
      <vt:lpstr>PowerPoint Presentation</vt:lpstr>
      <vt:lpstr>PowerPoint Presentation</vt:lpstr>
      <vt:lpstr>PowerPoint Presentation</vt:lpstr>
      <vt:lpstr>PowerPoint Presentation</vt:lpstr>
      <vt:lpstr>we will search for a choice of θ that minimizes:</vt:lpstr>
      <vt:lpstr>Logstic regression</vt:lpstr>
      <vt:lpstr>PowerPoint Presentation</vt:lpstr>
      <vt:lpstr>Programminig 03-01</vt:lpstr>
      <vt:lpstr>PowerPoint Presentation</vt:lpstr>
      <vt:lpstr>How to evaluate?</vt:lpstr>
      <vt:lpstr>PowerPoint Presentation</vt:lpstr>
      <vt:lpstr>Question</vt:lpstr>
      <vt:lpstr>Auc for very unbalanced data </vt:lpstr>
      <vt:lpstr>Question</vt:lpstr>
      <vt:lpstr>PowerPoint Presentation</vt:lpstr>
      <vt:lpstr>Overfitting &amp; Underfitting</vt:lpstr>
      <vt:lpstr>Outliner</vt:lpstr>
      <vt:lpstr>Bias and Variance</vt:lpstr>
      <vt:lpstr>PowerPoint Presentation</vt:lpstr>
      <vt:lpstr>Train, validation, test</vt:lpstr>
      <vt:lpstr>Train, validation, test</vt:lpstr>
      <vt:lpstr>PowerPoint Presentation</vt:lpstr>
      <vt:lpstr>Feature scaling </vt:lpstr>
      <vt:lpstr>数值归一化和标准化 Normalization and standardized </vt:lpstr>
      <vt:lpstr>Max-min scalar (normalize)</vt:lpstr>
      <vt:lpstr>Data standardized (normalize)</vt:lpstr>
      <vt:lpstr>The problem from homwwork: One-hot coding</vt:lpstr>
      <vt:lpstr>Categorical &amp; Numerical</vt:lpstr>
      <vt:lpstr>PowerPoint Presentation</vt:lpstr>
      <vt:lpstr>Why it counts?</vt:lpstr>
      <vt:lpstr>One-Hot and Embedding</vt:lpstr>
      <vt:lpstr>Programminig 03-02</vt:lpstr>
      <vt:lpstr>PowerPoint Presentation</vt:lpstr>
      <vt:lpstr>Programming-04-01  Linear regression principle and method </vt:lpstr>
      <vt:lpstr>Programming – 04- 02 Binary classification problem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人工智能核心能力培养 — Lecture 03  The Kernel Ability For Artificial Intelligence </dc:title>
  <dc:creator>gao minquan</dc:creator>
  <cp:lastModifiedBy>gao minquan</cp:lastModifiedBy>
  <cp:revision>32</cp:revision>
  <dcterms:created xsi:type="dcterms:W3CDTF">2021-02-27T06:54:40Z</dcterms:created>
  <dcterms:modified xsi:type="dcterms:W3CDTF">2021-04-25T07:00:37Z</dcterms:modified>
</cp:coreProperties>
</file>